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6256000" cy="9144000"/>
  <p:notesSz cx="9144000" cy="16256000"/>
  <p:embeddedFontLst>
    <p:embeddedFont>
      <p:font typeface="Liter" charset="-122" pitchFamily="34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6wlyl6b4xcxuc/mnt/agents/output/ai_empower_luzhou/images/3_Transforming_the_Factory_Floor_Integrating.png">    </p:cNvPr>
          <p:cNvPicPr>
            <a:picLocks noChangeAspect="1"/>
          </p:cNvPicPr>
          <p:nvPr/>
        </p:nvPicPr>
        <p:blipFill>
          <a:blip r:embed="rId1"/>
          <a:srcRect l="0" r="0" t="781" b="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F1A24">
                  <a:alpha val="94000"/>
                </a:srgbClr>
              </a:gs>
              <a:gs pos="55000">
                <a:srgbClr val="0F1A24">
                  <a:alpha val="82000"/>
                </a:srgbClr>
              </a:gs>
              <a:gs pos="100000">
                <a:srgbClr val="0F1A24">
                  <a:alpha val="50000"/>
                </a:srgbClr>
              </a:gs>
            </a:gsLst>
            <a:lin ang="0" scaled="1"/>
          </a:gra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1016000" y="3302000"/>
            <a:ext cx="1016000" cy="508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2"/>
          <p:cNvSpPr/>
          <p:nvPr/>
        </p:nvSpPr>
        <p:spPr>
          <a:xfrm>
            <a:off x="1016000" y="3556000"/>
            <a:ext cx="889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AI赋能生产管理与办公提效</a:t>
            </a:r>
            <a:endParaRPr lang="en-US" sz="4200" dirty="0"/>
          </a:p>
        </p:txBody>
      </p:sp>
      <p:sp>
        <p:nvSpPr>
          <p:cNvPr id="6" name="Text 3"/>
          <p:cNvSpPr/>
          <p:nvPr/>
        </p:nvSpPr>
        <p:spPr>
          <a:xfrm>
            <a:off x="1016000" y="4572000"/>
            <a:ext cx="762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泸州市安全协会专题讲座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16000" y="5207000"/>
            <a:ext cx="762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面向会员单位 · 制造业企业 · 生产企业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795000" y="1270000"/>
            <a:ext cx="5080000" cy="635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40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</a:t>
            </a:r>
            <a:endParaRPr lang="en-US" sz="400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四大工程：AI时代的能力框架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841500"/>
            <a:ext cx="7048500" cy="304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762000" y="1841500"/>
            <a:ext cx="76200" cy="30480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7" name="Shape 5"/>
          <p:cNvSpPr/>
          <p:nvPr/>
        </p:nvSpPr>
        <p:spPr>
          <a:xfrm>
            <a:off x="1143000" y="2159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28625"/>
                </a:moveTo>
                <a:cubicBezTo>
                  <a:pt x="354866" y="428625"/>
                  <a:pt x="457200" y="332631"/>
                  <a:pt x="457200" y="214313"/>
                </a:cubicBezTo>
                <a:cubicBezTo>
                  <a:pt x="457200" y="95994"/>
                  <a:pt x="354866" y="0"/>
                  <a:pt x="228600" y="0"/>
                </a:cubicBezTo>
                <a:cubicBezTo>
                  <a:pt x="102334" y="0"/>
                  <a:pt x="0" y="95994"/>
                  <a:pt x="0" y="214313"/>
                </a:cubicBezTo>
                <a:cubicBezTo>
                  <a:pt x="0" y="262801"/>
                  <a:pt x="17145" y="307449"/>
                  <a:pt x="46077" y="343346"/>
                </a:cubicBezTo>
                <a:lnTo>
                  <a:pt x="2500" y="425768"/>
                </a:lnTo>
                <a:cubicBezTo>
                  <a:pt x="-1786" y="433804"/>
                  <a:pt x="-446" y="443627"/>
                  <a:pt x="5715" y="450324"/>
                </a:cubicBezTo>
                <a:cubicBezTo>
                  <a:pt x="11876" y="457021"/>
                  <a:pt x="21610" y="459075"/>
                  <a:pt x="29914" y="455503"/>
                </a:cubicBezTo>
                <a:lnTo>
                  <a:pt x="135642" y="410230"/>
                </a:lnTo>
                <a:cubicBezTo>
                  <a:pt x="164038" y="422017"/>
                  <a:pt x="195471" y="428625"/>
                  <a:pt x="228600" y="428625"/>
                </a:cubicBezTo>
                <a:close/>
                <a:moveTo>
                  <a:pt x="114300" y="185738"/>
                </a:moveTo>
                <a:cubicBezTo>
                  <a:pt x="130071" y="185738"/>
                  <a:pt x="142875" y="198542"/>
                  <a:pt x="142875" y="214313"/>
                </a:cubicBezTo>
                <a:cubicBezTo>
                  <a:pt x="142875" y="230083"/>
                  <a:pt x="130071" y="242888"/>
                  <a:pt x="114300" y="242888"/>
                </a:cubicBezTo>
                <a:cubicBezTo>
                  <a:pt x="98529" y="242888"/>
                  <a:pt x="85725" y="230083"/>
                  <a:pt x="85725" y="214313"/>
                </a:cubicBezTo>
                <a:cubicBezTo>
                  <a:pt x="85725" y="198542"/>
                  <a:pt x="98529" y="185738"/>
                  <a:pt x="114300" y="185738"/>
                </a:cubicBezTo>
                <a:close/>
                <a:moveTo>
                  <a:pt x="228600" y="185738"/>
                </a:moveTo>
                <a:cubicBezTo>
                  <a:pt x="244371" y="185738"/>
                  <a:pt x="257175" y="198542"/>
                  <a:pt x="257175" y="214313"/>
                </a:cubicBezTo>
                <a:cubicBezTo>
                  <a:pt x="257175" y="230083"/>
                  <a:pt x="244371" y="242888"/>
                  <a:pt x="228600" y="242888"/>
                </a:cubicBezTo>
                <a:cubicBezTo>
                  <a:pt x="212829" y="242888"/>
                  <a:pt x="200025" y="230083"/>
                  <a:pt x="200025" y="214313"/>
                </a:cubicBezTo>
                <a:cubicBezTo>
                  <a:pt x="200025" y="198542"/>
                  <a:pt x="212829" y="185738"/>
                  <a:pt x="228600" y="185738"/>
                </a:cubicBezTo>
                <a:close/>
                <a:moveTo>
                  <a:pt x="314325" y="214313"/>
                </a:moveTo>
                <a:cubicBezTo>
                  <a:pt x="314325" y="198542"/>
                  <a:pt x="327129" y="185738"/>
                  <a:pt x="342900" y="185738"/>
                </a:cubicBezTo>
                <a:cubicBezTo>
                  <a:pt x="358671" y="185738"/>
                  <a:pt x="371475" y="198542"/>
                  <a:pt x="371475" y="214313"/>
                </a:cubicBezTo>
                <a:cubicBezTo>
                  <a:pt x="371475" y="230083"/>
                  <a:pt x="358671" y="242888"/>
                  <a:pt x="342900" y="242888"/>
                </a:cubicBezTo>
                <a:cubicBezTo>
                  <a:pt x="327129" y="242888"/>
                  <a:pt x="314325" y="230083"/>
                  <a:pt x="314325" y="214313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8" name="Text 6"/>
          <p:cNvSpPr/>
          <p:nvPr/>
        </p:nvSpPr>
        <p:spPr>
          <a:xfrm>
            <a:off x="1778000" y="2159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提示词工程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778000" y="2603500"/>
            <a:ext cx="5588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= 把话说好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3000" y="3111500"/>
            <a:ext cx="6350000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精准表达需求，让AI理解你的意图。就像跟下属布置工作，说清楚了才能做对。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445500" y="1841500"/>
            <a:ext cx="7048500" cy="304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2" name="Shape 10"/>
          <p:cNvSpPr/>
          <p:nvPr/>
        </p:nvSpPr>
        <p:spPr>
          <a:xfrm>
            <a:off x="8445500" y="1841500"/>
            <a:ext cx="76200" cy="30480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13" name="Shape 11"/>
          <p:cNvSpPr/>
          <p:nvPr/>
        </p:nvSpPr>
        <p:spPr>
          <a:xfrm>
            <a:off x="8826500" y="2159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450" y="201454"/>
                </a:moveTo>
                <a:lnTo>
                  <a:pt x="25717" y="264497"/>
                </a:lnTo>
                <a:lnTo>
                  <a:pt x="25717" y="85725"/>
                </a:lnTo>
                <a:cubicBezTo>
                  <a:pt x="25717" y="54203"/>
                  <a:pt x="48498" y="28575"/>
                  <a:pt x="76518" y="28575"/>
                </a:cubicBezTo>
                <a:lnTo>
                  <a:pt x="186611" y="28575"/>
                </a:lnTo>
                <a:cubicBezTo>
                  <a:pt x="197564" y="28575"/>
                  <a:pt x="208280" y="32593"/>
                  <a:pt x="217091" y="40005"/>
                </a:cubicBezTo>
                <a:lnTo>
                  <a:pt x="247571" y="65723"/>
                </a:lnTo>
                <a:cubicBezTo>
                  <a:pt x="251936" y="69473"/>
                  <a:pt x="257334" y="71438"/>
                  <a:pt x="262811" y="71438"/>
                </a:cubicBezTo>
                <a:lnTo>
                  <a:pt x="355918" y="71438"/>
                </a:lnTo>
                <a:cubicBezTo>
                  <a:pt x="383937" y="71438"/>
                  <a:pt x="406718" y="97066"/>
                  <a:pt x="406718" y="128588"/>
                </a:cubicBezTo>
                <a:lnTo>
                  <a:pt x="406718" y="142875"/>
                </a:lnTo>
                <a:lnTo>
                  <a:pt x="116681" y="142875"/>
                </a:lnTo>
                <a:cubicBezTo>
                  <a:pt x="83899" y="142875"/>
                  <a:pt x="54769" y="166449"/>
                  <a:pt x="44371" y="201454"/>
                </a:cubicBezTo>
                <a:close/>
                <a:moveTo>
                  <a:pt x="379254" y="400050"/>
                </a:moveTo>
                <a:lnTo>
                  <a:pt x="78581" y="400050"/>
                </a:lnTo>
                <a:cubicBezTo>
                  <a:pt x="52546" y="400050"/>
                  <a:pt x="34211" y="371386"/>
                  <a:pt x="42466" y="343614"/>
                </a:cubicBezTo>
                <a:lnTo>
                  <a:pt x="80566" y="215027"/>
                </a:lnTo>
                <a:cubicBezTo>
                  <a:pt x="85725" y="197525"/>
                  <a:pt x="100330" y="185738"/>
                  <a:pt x="116681" y="185738"/>
                </a:cubicBezTo>
                <a:lnTo>
                  <a:pt x="417354" y="185738"/>
                </a:lnTo>
                <a:cubicBezTo>
                  <a:pt x="443389" y="185738"/>
                  <a:pt x="461724" y="214402"/>
                  <a:pt x="453469" y="242173"/>
                </a:cubicBezTo>
                <a:lnTo>
                  <a:pt x="415369" y="370761"/>
                </a:lnTo>
                <a:cubicBezTo>
                  <a:pt x="410210" y="388263"/>
                  <a:pt x="395605" y="400050"/>
                  <a:pt x="379254" y="400050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4" name="Text 12"/>
          <p:cNvSpPr/>
          <p:nvPr/>
        </p:nvSpPr>
        <p:spPr>
          <a:xfrm>
            <a:off x="9461500" y="2159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上下文工程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461500" y="2603500"/>
            <a:ext cx="5588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= 把资料备好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8826500" y="3111500"/>
            <a:ext cx="6350000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提供充足背景，让AI基于正确信息工作。就像让实习生写报告，相关文件都得给他。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62000" y="5270500"/>
            <a:ext cx="7048500" cy="304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>
          <a:xfrm>
            <a:off x="762000" y="5270500"/>
            <a:ext cx="76200" cy="3048000"/>
          </a:xfrm>
          <a:prstGeom prst="rect">
            <a:avLst/>
          </a:prstGeom>
          <a:solidFill>
            <a:srgbClr val="1B3A4B"/>
          </a:solidFill>
          <a:ln/>
        </p:spPr>
      </p:sp>
      <p:sp>
        <p:nvSpPr>
          <p:cNvPr id="19" name="Shape 17"/>
          <p:cNvSpPr/>
          <p:nvPr/>
        </p:nvSpPr>
        <p:spPr>
          <a:xfrm>
            <a:off x="1143000" y="5588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-28575"/>
                </a:moveTo>
                <a:cubicBezTo>
                  <a:pt x="246663" y="-28575"/>
                  <a:pt x="261257" y="-15806"/>
                  <a:pt x="261257" y="0"/>
                </a:cubicBezTo>
                <a:lnTo>
                  <a:pt x="261257" y="28575"/>
                </a:lnTo>
                <a:lnTo>
                  <a:pt x="293914" y="28575"/>
                </a:lnTo>
                <a:cubicBezTo>
                  <a:pt x="311978" y="28575"/>
                  <a:pt x="326571" y="41344"/>
                  <a:pt x="326571" y="57150"/>
                </a:cubicBezTo>
                <a:cubicBezTo>
                  <a:pt x="326571" y="72956"/>
                  <a:pt x="311978" y="85725"/>
                  <a:pt x="293914" y="85725"/>
                </a:cubicBezTo>
                <a:lnTo>
                  <a:pt x="261257" y="85725"/>
                </a:lnTo>
                <a:lnTo>
                  <a:pt x="261257" y="142875"/>
                </a:lnTo>
                <a:lnTo>
                  <a:pt x="418216" y="142875"/>
                </a:lnTo>
                <a:cubicBezTo>
                  <a:pt x="439749" y="142875"/>
                  <a:pt x="457200" y="158145"/>
                  <a:pt x="457200" y="176986"/>
                </a:cubicBezTo>
                <a:cubicBezTo>
                  <a:pt x="457200" y="182701"/>
                  <a:pt x="455567" y="188327"/>
                  <a:pt x="452403" y="193328"/>
                </a:cubicBezTo>
                <a:lnTo>
                  <a:pt x="359229" y="342900"/>
                </a:lnTo>
                <a:lnTo>
                  <a:pt x="416583" y="405676"/>
                </a:lnTo>
                <a:cubicBezTo>
                  <a:pt x="421685" y="411301"/>
                  <a:pt x="424543" y="418267"/>
                  <a:pt x="424543" y="425500"/>
                </a:cubicBezTo>
                <a:cubicBezTo>
                  <a:pt x="424543" y="443002"/>
                  <a:pt x="408316" y="457200"/>
                  <a:pt x="388314" y="457200"/>
                </a:cubicBezTo>
                <a:lnTo>
                  <a:pt x="68886" y="457200"/>
                </a:lnTo>
                <a:cubicBezTo>
                  <a:pt x="48884" y="457200"/>
                  <a:pt x="32657" y="443002"/>
                  <a:pt x="32657" y="425500"/>
                </a:cubicBezTo>
                <a:cubicBezTo>
                  <a:pt x="32657" y="418267"/>
                  <a:pt x="35413" y="411301"/>
                  <a:pt x="40617" y="405676"/>
                </a:cubicBezTo>
                <a:lnTo>
                  <a:pt x="97971" y="342900"/>
                </a:lnTo>
                <a:lnTo>
                  <a:pt x="4797" y="193417"/>
                </a:lnTo>
                <a:cubicBezTo>
                  <a:pt x="1633" y="188327"/>
                  <a:pt x="0" y="182701"/>
                  <a:pt x="0" y="176986"/>
                </a:cubicBezTo>
                <a:cubicBezTo>
                  <a:pt x="0" y="158145"/>
                  <a:pt x="17451" y="142875"/>
                  <a:pt x="38984" y="142875"/>
                </a:cubicBezTo>
                <a:lnTo>
                  <a:pt x="195943" y="142875"/>
                </a:lnTo>
                <a:lnTo>
                  <a:pt x="195943" y="85725"/>
                </a:lnTo>
                <a:lnTo>
                  <a:pt x="163286" y="85725"/>
                </a:lnTo>
                <a:cubicBezTo>
                  <a:pt x="145222" y="85725"/>
                  <a:pt x="130629" y="72956"/>
                  <a:pt x="130629" y="57150"/>
                </a:cubicBezTo>
                <a:cubicBezTo>
                  <a:pt x="130629" y="41344"/>
                  <a:pt x="145222" y="28575"/>
                  <a:pt x="163286" y="28575"/>
                </a:cubicBezTo>
                <a:lnTo>
                  <a:pt x="195943" y="28575"/>
                </a:lnTo>
                <a:lnTo>
                  <a:pt x="195943" y="0"/>
                </a:lnTo>
                <a:cubicBezTo>
                  <a:pt x="195943" y="-15806"/>
                  <a:pt x="210537" y="-28575"/>
                  <a:pt x="228600" y="-28575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20" name="Text 18"/>
          <p:cNvSpPr/>
          <p:nvPr/>
        </p:nvSpPr>
        <p:spPr>
          <a:xfrm>
            <a:off x="1778000" y="5588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驾驭工程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778000" y="6032500"/>
            <a:ext cx="5588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= 统筹做好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143000" y="6540500"/>
            <a:ext cx="635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把控AI输出质量，人机协同决策。人是最终决策者，AI是辅助工具。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8445500" y="5270500"/>
            <a:ext cx="7048500" cy="304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4" name="Shape 22"/>
          <p:cNvSpPr/>
          <p:nvPr/>
        </p:nvSpPr>
        <p:spPr>
          <a:xfrm>
            <a:off x="8445500" y="5270500"/>
            <a:ext cx="76200" cy="3048000"/>
          </a:xfrm>
          <a:prstGeom prst="rect">
            <a:avLst/>
          </a:prstGeom>
          <a:solidFill>
            <a:srgbClr val="1B3A4B"/>
          </a:solidFill>
          <a:ln/>
        </p:spPr>
      </p:sp>
      <p:sp>
        <p:nvSpPr>
          <p:cNvPr id="25" name="Shape 23"/>
          <p:cNvSpPr/>
          <p:nvPr/>
        </p:nvSpPr>
        <p:spPr>
          <a:xfrm>
            <a:off x="8826500" y="5588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30143" y="214402"/>
                </a:moveTo>
                <a:cubicBezTo>
                  <a:pt x="414427" y="213330"/>
                  <a:pt x="400764" y="225117"/>
                  <a:pt x="399604" y="240923"/>
                </a:cubicBezTo>
                <a:cubicBezTo>
                  <a:pt x="396657" y="282893"/>
                  <a:pt x="378529" y="320754"/>
                  <a:pt x="350669" y="348972"/>
                </a:cubicBezTo>
                <a:lnTo>
                  <a:pt x="322362" y="320576"/>
                </a:lnTo>
                <a:cubicBezTo>
                  <a:pt x="316200" y="314414"/>
                  <a:pt x="307003" y="312628"/>
                  <a:pt x="298966" y="315932"/>
                </a:cubicBezTo>
                <a:cubicBezTo>
                  <a:pt x="290929" y="319236"/>
                  <a:pt x="285750" y="327094"/>
                  <a:pt x="285750" y="335756"/>
                </a:cubicBezTo>
                <a:lnTo>
                  <a:pt x="285750" y="435769"/>
                </a:lnTo>
                <a:cubicBezTo>
                  <a:pt x="285750" y="447645"/>
                  <a:pt x="295305" y="457200"/>
                  <a:pt x="307181" y="457200"/>
                </a:cubicBezTo>
                <a:lnTo>
                  <a:pt x="407194" y="457200"/>
                </a:lnTo>
                <a:cubicBezTo>
                  <a:pt x="415856" y="457200"/>
                  <a:pt x="423714" y="452021"/>
                  <a:pt x="427018" y="443984"/>
                </a:cubicBezTo>
                <a:cubicBezTo>
                  <a:pt x="430322" y="435947"/>
                  <a:pt x="428536" y="426750"/>
                  <a:pt x="422374" y="420588"/>
                </a:cubicBezTo>
                <a:lnTo>
                  <a:pt x="391120" y="389334"/>
                </a:lnTo>
                <a:cubicBezTo>
                  <a:pt x="428357" y="351651"/>
                  <a:pt x="452646" y="301109"/>
                  <a:pt x="456664" y="244852"/>
                </a:cubicBezTo>
                <a:cubicBezTo>
                  <a:pt x="457736" y="229136"/>
                  <a:pt x="445949" y="215473"/>
                  <a:pt x="430143" y="214313"/>
                </a:cubicBezTo>
                <a:close/>
                <a:moveTo>
                  <a:pt x="34826" y="36612"/>
                </a:moveTo>
                <a:lnTo>
                  <a:pt x="66080" y="67866"/>
                </a:lnTo>
                <a:cubicBezTo>
                  <a:pt x="28843" y="105549"/>
                  <a:pt x="4554" y="156091"/>
                  <a:pt x="536" y="212348"/>
                </a:cubicBezTo>
                <a:cubicBezTo>
                  <a:pt x="-536" y="228064"/>
                  <a:pt x="11251" y="241727"/>
                  <a:pt x="27057" y="242888"/>
                </a:cubicBezTo>
                <a:cubicBezTo>
                  <a:pt x="42862" y="244048"/>
                  <a:pt x="56436" y="232172"/>
                  <a:pt x="57596" y="216366"/>
                </a:cubicBezTo>
                <a:cubicBezTo>
                  <a:pt x="60543" y="174397"/>
                  <a:pt x="78671" y="136535"/>
                  <a:pt x="106531" y="108317"/>
                </a:cubicBezTo>
                <a:lnTo>
                  <a:pt x="134838" y="136624"/>
                </a:lnTo>
                <a:cubicBezTo>
                  <a:pt x="141000" y="142786"/>
                  <a:pt x="150197" y="144572"/>
                  <a:pt x="158234" y="141268"/>
                </a:cubicBezTo>
                <a:cubicBezTo>
                  <a:pt x="166271" y="137964"/>
                  <a:pt x="171450" y="130106"/>
                  <a:pt x="171450" y="121444"/>
                </a:cubicBezTo>
                <a:lnTo>
                  <a:pt x="171450" y="21431"/>
                </a:lnTo>
                <a:cubicBezTo>
                  <a:pt x="171450" y="9555"/>
                  <a:pt x="161895" y="0"/>
                  <a:pt x="150019" y="0"/>
                </a:cubicBezTo>
                <a:lnTo>
                  <a:pt x="50006" y="0"/>
                </a:lnTo>
                <a:cubicBezTo>
                  <a:pt x="41344" y="0"/>
                  <a:pt x="33486" y="5179"/>
                  <a:pt x="30182" y="13216"/>
                </a:cubicBezTo>
                <a:cubicBezTo>
                  <a:pt x="26878" y="21253"/>
                  <a:pt x="28754" y="30450"/>
                  <a:pt x="34826" y="36612"/>
                </a:cubicBezTo>
                <a:close/>
                <a:moveTo>
                  <a:pt x="214313" y="27057"/>
                </a:moveTo>
                <a:cubicBezTo>
                  <a:pt x="213241" y="42773"/>
                  <a:pt x="225028" y="56436"/>
                  <a:pt x="240834" y="57596"/>
                </a:cubicBezTo>
                <a:cubicBezTo>
                  <a:pt x="282803" y="60543"/>
                  <a:pt x="320665" y="78671"/>
                  <a:pt x="348883" y="106531"/>
                </a:cubicBezTo>
                <a:lnTo>
                  <a:pt x="320576" y="134838"/>
                </a:lnTo>
                <a:cubicBezTo>
                  <a:pt x="314414" y="141000"/>
                  <a:pt x="312628" y="150197"/>
                  <a:pt x="315932" y="158234"/>
                </a:cubicBezTo>
                <a:cubicBezTo>
                  <a:pt x="319236" y="166271"/>
                  <a:pt x="327094" y="171450"/>
                  <a:pt x="335756" y="171450"/>
                </a:cubicBezTo>
                <a:lnTo>
                  <a:pt x="435769" y="171450"/>
                </a:lnTo>
                <a:cubicBezTo>
                  <a:pt x="447645" y="171450"/>
                  <a:pt x="457200" y="161895"/>
                  <a:pt x="457200" y="150019"/>
                </a:cubicBezTo>
                <a:lnTo>
                  <a:pt x="457200" y="50006"/>
                </a:lnTo>
                <a:cubicBezTo>
                  <a:pt x="457200" y="41344"/>
                  <a:pt x="452021" y="33486"/>
                  <a:pt x="443984" y="30182"/>
                </a:cubicBezTo>
                <a:cubicBezTo>
                  <a:pt x="435947" y="26878"/>
                  <a:pt x="426750" y="28754"/>
                  <a:pt x="420588" y="34826"/>
                </a:cubicBezTo>
                <a:lnTo>
                  <a:pt x="389334" y="66080"/>
                </a:lnTo>
                <a:cubicBezTo>
                  <a:pt x="351651" y="28843"/>
                  <a:pt x="301109" y="4554"/>
                  <a:pt x="244852" y="536"/>
                </a:cubicBezTo>
                <a:cubicBezTo>
                  <a:pt x="229136" y="-536"/>
                  <a:pt x="215473" y="11251"/>
                  <a:pt x="214313" y="27057"/>
                </a:cubicBezTo>
                <a:close/>
                <a:moveTo>
                  <a:pt x="36612" y="422374"/>
                </a:moveTo>
                <a:lnTo>
                  <a:pt x="67866" y="391120"/>
                </a:lnTo>
                <a:cubicBezTo>
                  <a:pt x="105549" y="428357"/>
                  <a:pt x="156091" y="452646"/>
                  <a:pt x="212348" y="456664"/>
                </a:cubicBezTo>
                <a:cubicBezTo>
                  <a:pt x="228064" y="457736"/>
                  <a:pt x="241727" y="445949"/>
                  <a:pt x="242888" y="430143"/>
                </a:cubicBezTo>
                <a:cubicBezTo>
                  <a:pt x="244048" y="414338"/>
                  <a:pt x="232172" y="400764"/>
                  <a:pt x="216366" y="399604"/>
                </a:cubicBezTo>
                <a:cubicBezTo>
                  <a:pt x="174397" y="396657"/>
                  <a:pt x="136535" y="378529"/>
                  <a:pt x="108317" y="350669"/>
                </a:cubicBezTo>
                <a:lnTo>
                  <a:pt x="136624" y="322362"/>
                </a:lnTo>
                <a:cubicBezTo>
                  <a:pt x="142786" y="316200"/>
                  <a:pt x="144572" y="307003"/>
                  <a:pt x="141268" y="298966"/>
                </a:cubicBezTo>
                <a:cubicBezTo>
                  <a:pt x="137964" y="290929"/>
                  <a:pt x="130106" y="285750"/>
                  <a:pt x="121444" y="285750"/>
                </a:cubicBezTo>
                <a:lnTo>
                  <a:pt x="21431" y="285750"/>
                </a:lnTo>
                <a:cubicBezTo>
                  <a:pt x="9555" y="285750"/>
                  <a:pt x="0" y="295305"/>
                  <a:pt x="0" y="307181"/>
                </a:cubicBezTo>
                <a:lnTo>
                  <a:pt x="0" y="407194"/>
                </a:lnTo>
                <a:cubicBezTo>
                  <a:pt x="0" y="415856"/>
                  <a:pt x="5179" y="423714"/>
                  <a:pt x="13216" y="427018"/>
                </a:cubicBezTo>
                <a:cubicBezTo>
                  <a:pt x="21253" y="430322"/>
                  <a:pt x="30450" y="428446"/>
                  <a:pt x="36612" y="422374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26" name="Text 24"/>
          <p:cNvSpPr/>
          <p:nvPr/>
        </p:nvSpPr>
        <p:spPr>
          <a:xfrm>
            <a:off x="9461500" y="5588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循环工程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9461500" y="6032500"/>
            <a:ext cx="5588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= 自动化管理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8826500" y="6540500"/>
            <a:ext cx="6350000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构建持续迭代、自动优化的工作流。让AI越用越顺手，效率持续提升。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提示词工程：把话说好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3"/>
          <p:cNvSpPr/>
          <p:nvPr/>
        </p:nvSpPr>
        <p:spPr>
          <a:xfrm>
            <a:off x="762000" y="17780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什么是提示词工程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62000" y="2260600"/>
            <a:ext cx="6858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与AI沟通的语言艺术，把模糊想法转化为AI能精准执行的指令。就像跟下属布置工作，</a:t>
            </a:r>
            <a:pPr algn="l">
              <a:lnSpc>
                <a:spcPct val="16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说清楚了才能做对</a:t>
            </a:r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。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62000" y="3492500"/>
            <a:ext cx="6858000" cy="45085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8" name="Text 6"/>
          <p:cNvSpPr/>
          <p:nvPr/>
        </p:nvSpPr>
        <p:spPr>
          <a:xfrm>
            <a:off x="1143000" y="3746500"/>
            <a:ext cx="609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好提示词的标准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43000" y="4191000"/>
            <a:ext cx="6096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AI第一次就能产出你满意的内容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43000" y="4762500"/>
            <a:ext cx="127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E5737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❌ 差的提示词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143000" y="5143500"/>
            <a:ext cx="6096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rgbClr val="8899A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"帮我写个安全报告"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143000" y="5715000"/>
            <a:ext cx="127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81C784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✓ 好的提示词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143000" y="6096000"/>
            <a:ext cx="6096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4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"你是一位有20年经验的安全生产专家。请撰写一份关于危化品存储管理的学习心得，字数800字，分三个部分，每部分有小标题。语言通俗易懂，适合一线班组长阅读。参考以下要点：..."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8382000" y="17780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核心技巧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8382000" y="2311400"/>
            <a:ext cx="7112000" cy="1333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6" name="Text 14"/>
          <p:cNvSpPr/>
          <p:nvPr/>
        </p:nvSpPr>
        <p:spPr>
          <a:xfrm>
            <a:off x="8699500" y="2476500"/>
            <a:ext cx="4572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9271000" y="24765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角色设定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9271000" y="2895600"/>
            <a:ext cx="5842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"你是一位有20年经验的安全生产专家"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8382000" y="3810000"/>
            <a:ext cx="7112000" cy="1333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8699500" y="3975100"/>
            <a:ext cx="4572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2400" dirty="0"/>
          </a:p>
        </p:txBody>
      </p:sp>
      <p:sp>
        <p:nvSpPr>
          <p:cNvPr id="21" name="Text 19"/>
          <p:cNvSpPr/>
          <p:nvPr/>
        </p:nvSpPr>
        <p:spPr>
          <a:xfrm>
            <a:off x="9271000" y="39751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任务明确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9271000" y="4394200"/>
            <a:ext cx="5842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"请撰写一份关于危化品存储管理的学习心得"</a:t>
            </a:r>
            <a:endParaRPr lang="en-US" sz="1500" dirty="0"/>
          </a:p>
        </p:txBody>
      </p:sp>
      <p:sp>
        <p:nvSpPr>
          <p:cNvPr id="23" name="Shape 21"/>
          <p:cNvSpPr/>
          <p:nvPr/>
        </p:nvSpPr>
        <p:spPr>
          <a:xfrm>
            <a:off x="8382000" y="5308600"/>
            <a:ext cx="7112000" cy="1333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8699500" y="5473700"/>
            <a:ext cx="4572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2400" dirty="0"/>
          </a:p>
        </p:txBody>
      </p:sp>
      <p:sp>
        <p:nvSpPr>
          <p:cNvPr id="25" name="Text 23"/>
          <p:cNvSpPr/>
          <p:nvPr/>
        </p:nvSpPr>
        <p:spPr>
          <a:xfrm>
            <a:off x="9271000" y="54737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格式要求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9271000" y="5892800"/>
            <a:ext cx="5842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"字数800字，分三个部分，每部分有小标题"</a:t>
            </a:r>
            <a:endParaRPr lang="en-US" sz="1500" dirty="0"/>
          </a:p>
        </p:txBody>
      </p:sp>
      <p:sp>
        <p:nvSpPr>
          <p:cNvPr id="27" name="Shape 25"/>
          <p:cNvSpPr/>
          <p:nvPr/>
        </p:nvSpPr>
        <p:spPr>
          <a:xfrm>
            <a:off x="8382000" y="6807200"/>
            <a:ext cx="7112000" cy="1333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8" name="Text 26"/>
          <p:cNvSpPr/>
          <p:nvPr/>
        </p:nvSpPr>
        <p:spPr>
          <a:xfrm>
            <a:off x="8699500" y="6972300"/>
            <a:ext cx="4572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9271000" y="69723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约束条件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9271000" y="7391400"/>
            <a:ext cx="58420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"语言通俗易懂，适合一线班组长阅读"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11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上下文工程：把资料备好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3"/>
          <p:cNvSpPr/>
          <p:nvPr/>
        </p:nvSpPr>
        <p:spPr>
          <a:xfrm>
            <a:off x="762000" y="1752600"/>
            <a:ext cx="7112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为AI提供完成任务所需的全部背景信息和参考资料。就像让实习生写报告，你得把</a:t>
            </a:r>
            <a:pPr algn="l">
              <a:lnSpc>
                <a:spcPct val="16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相关文件、数据、模板</a:t>
            </a:r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都给他。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762000" y="2921000"/>
            <a:ext cx="7112000" cy="762000"/>
          </a:xfrm>
          <a:prstGeom prst="roundRect">
            <a:avLst>
              <a:gd name="adj" fmla="val 6000"/>
            </a:avLst>
          </a:prstGeom>
          <a:solidFill>
            <a:srgbClr val="C87D2F">
              <a:alpha val="8235"/>
            </a:srgbClr>
          </a:solidFill>
          <a:ln w="12700">
            <a:solidFill>
              <a:srgbClr val="C87D2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143000" y="3022600"/>
            <a:ext cx="6350000" cy="5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核心原则：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AI的输出质量，取决于你输入的上下文质量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62000" y="40640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上下文四要素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62000" y="4572000"/>
            <a:ext cx="3429000" cy="177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1079500" y="48260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59267" y="0"/>
                </a:moveTo>
                <a:cubicBezTo>
                  <a:pt x="26577" y="0"/>
                  <a:pt x="0" y="19933"/>
                  <a:pt x="0" y="44450"/>
                </a:cubicBezTo>
                <a:lnTo>
                  <a:pt x="0" y="311150"/>
                </a:lnTo>
                <a:cubicBezTo>
                  <a:pt x="0" y="335667"/>
                  <a:pt x="26577" y="355600"/>
                  <a:pt x="59267" y="355600"/>
                </a:cubicBezTo>
                <a:lnTo>
                  <a:pt x="296333" y="355600"/>
                </a:lnTo>
                <a:cubicBezTo>
                  <a:pt x="329023" y="355600"/>
                  <a:pt x="355600" y="335667"/>
                  <a:pt x="355600" y="311150"/>
                </a:cubicBezTo>
                <a:lnTo>
                  <a:pt x="355600" y="44450"/>
                </a:lnTo>
                <a:cubicBezTo>
                  <a:pt x="355600" y="19933"/>
                  <a:pt x="329023" y="0"/>
                  <a:pt x="296333" y="0"/>
                </a:cubicBezTo>
                <a:lnTo>
                  <a:pt x="59267" y="0"/>
                </a:lnTo>
                <a:close/>
                <a:moveTo>
                  <a:pt x="162983" y="244475"/>
                </a:moveTo>
                <a:lnTo>
                  <a:pt x="192617" y="244475"/>
                </a:lnTo>
                <a:cubicBezTo>
                  <a:pt x="209008" y="244475"/>
                  <a:pt x="222250" y="254407"/>
                  <a:pt x="222250" y="266700"/>
                </a:cubicBezTo>
                <a:lnTo>
                  <a:pt x="222250" y="322263"/>
                </a:lnTo>
                <a:lnTo>
                  <a:pt x="133350" y="322263"/>
                </a:lnTo>
                <a:lnTo>
                  <a:pt x="133350" y="266700"/>
                </a:lnTo>
                <a:cubicBezTo>
                  <a:pt x="133350" y="254407"/>
                  <a:pt x="146592" y="244475"/>
                  <a:pt x="162983" y="244475"/>
                </a:cubicBezTo>
                <a:close/>
                <a:moveTo>
                  <a:pt x="88900" y="77788"/>
                </a:moveTo>
                <a:cubicBezTo>
                  <a:pt x="88900" y="71676"/>
                  <a:pt x="95568" y="66675"/>
                  <a:pt x="103717" y="66675"/>
                </a:cubicBezTo>
                <a:lnTo>
                  <a:pt x="133350" y="66675"/>
                </a:lnTo>
                <a:cubicBezTo>
                  <a:pt x="141499" y="66675"/>
                  <a:pt x="148167" y="71676"/>
                  <a:pt x="148167" y="77788"/>
                </a:cubicBezTo>
                <a:lnTo>
                  <a:pt x="148167" y="100013"/>
                </a:lnTo>
                <a:cubicBezTo>
                  <a:pt x="148167" y="106124"/>
                  <a:pt x="141499" y="111125"/>
                  <a:pt x="133350" y="111125"/>
                </a:cubicBezTo>
                <a:lnTo>
                  <a:pt x="103717" y="111125"/>
                </a:lnTo>
                <a:cubicBezTo>
                  <a:pt x="95568" y="111125"/>
                  <a:pt x="88900" y="106124"/>
                  <a:pt x="88900" y="100013"/>
                </a:cubicBezTo>
                <a:lnTo>
                  <a:pt x="88900" y="77788"/>
                </a:lnTo>
                <a:close/>
                <a:moveTo>
                  <a:pt x="222250" y="66675"/>
                </a:moveTo>
                <a:lnTo>
                  <a:pt x="251883" y="66675"/>
                </a:lnTo>
                <a:cubicBezTo>
                  <a:pt x="260033" y="66675"/>
                  <a:pt x="266700" y="71676"/>
                  <a:pt x="266700" y="77788"/>
                </a:cubicBezTo>
                <a:lnTo>
                  <a:pt x="266700" y="100013"/>
                </a:lnTo>
                <a:cubicBezTo>
                  <a:pt x="266700" y="106124"/>
                  <a:pt x="260033" y="111125"/>
                  <a:pt x="251883" y="111125"/>
                </a:cubicBezTo>
                <a:lnTo>
                  <a:pt x="222250" y="111125"/>
                </a:lnTo>
                <a:cubicBezTo>
                  <a:pt x="214101" y="111125"/>
                  <a:pt x="207433" y="106124"/>
                  <a:pt x="207433" y="100013"/>
                </a:cubicBezTo>
                <a:lnTo>
                  <a:pt x="207433" y="77788"/>
                </a:lnTo>
                <a:cubicBezTo>
                  <a:pt x="207433" y="71676"/>
                  <a:pt x="214101" y="66675"/>
                  <a:pt x="222250" y="66675"/>
                </a:cubicBezTo>
                <a:close/>
                <a:moveTo>
                  <a:pt x="88900" y="166688"/>
                </a:moveTo>
                <a:cubicBezTo>
                  <a:pt x="88900" y="160576"/>
                  <a:pt x="95568" y="155575"/>
                  <a:pt x="103717" y="155575"/>
                </a:cubicBezTo>
                <a:lnTo>
                  <a:pt x="133350" y="155575"/>
                </a:lnTo>
                <a:cubicBezTo>
                  <a:pt x="141499" y="155575"/>
                  <a:pt x="148167" y="160576"/>
                  <a:pt x="148167" y="166688"/>
                </a:cubicBezTo>
                <a:lnTo>
                  <a:pt x="148167" y="188913"/>
                </a:lnTo>
                <a:cubicBezTo>
                  <a:pt x="148167" y="195024"/>
                  <a:pt x="141499" y="200025"/>
                  <a:pt x="133350" y="200025"/>
                </a:cubicBezTo>
                <a:lnTo>
                  <a:pt x="103717" y="200025"/>
                </a:lnTo>
                <a:cubicBezTo>
                  <a:pt x="95568" y="200025"/>
                  <a:pt x="88900" y="195024"/>
                  <a:pt x="88900" y="188913"/>
                </a:cubicBezTo>
                <a:lnTo>
                  <a:pt x="88900" y="166688"/>
                </a:lnTo>
                <a:close/>
                <a:moveTo>
                  <a:pt x="222250" y="155575"/>
                </a:moveTo>
                <a:lnTo>
                  <a:pt x="251883" y="155575"/>
                </a:lnTo>
                <a:cubicBezTo>
                  <a:pt x="260033" y="155575"/>
                  <a:pt x="266700" y="160576"/>
                  <a:pt x="266700" y="166688"/>
                </a:cubicBezTo>
                <a:lnTo>
                  <a:pt x="266700" y="188913"/>
                </a:lnTo>
                <a:cubicBezTo>
                  <a:pt x="266700" y="195024"/>
                  <a:pt x="260033" y="200025"/>
                  <a:pt x="251883" y="200025"/>
                </a:cubicBezTo>
                <a:lnTo>
                  <a:pt x="222250" y="200025"/>
                </a:lnTo>
                <a:cubicBezTo>
                  <a:pt x="214101" y="200025"/>
                  <a:pt x="207433" y="195024"/>
                  <a:pt x="207433" y="188913"/>
                </a:cubicBezTo>
                <a:lnTo>
                  <a:pt x="207433" y="166688"/>
                </a:lnTo>
                <a:cubicBezTo>
                  <a:pt x="207433" y="160576"/>
                  <a:pt x="214101" y="155575"/>
                  <a:pt x="222250" y="155575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1" name="Text 9"/>
          <p:cNvSpPr/>
          <p:nvPr/>
        </p:nvSpPr>
        <p:spPr>
          <a:xfrm>
            <a:off x="1079500" y="5308600"/>
            <a:ext cx="279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背景资料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79500" y="5664200"/>
            <a:ext cx="279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企业制度、行业标准、历史文档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4445000" y="4572000"/>
            <a:ext cx="3429000" cy="177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4" name="Shape 12"/>
          <p:cNvSpPr/>
          <p:nvPr/>
        </p:nvSpPr>
        <p:spPr>
          <a:xfrm>
            <a:off x="4762500" y="48260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44450"/>
                </a:moveTo>
                <a:cubicBezTo>
                  <a:pt x="0" y="19933"/>
                  <a:pt x="26577" y="0"/>
                  <a:pt x="59267" y="0"/>
                </a:cubicBezTo>
                <a:lnTo>
                  <a:pt x="197710" y="0"/>
                </a:lnTo>
                <a:cubicBezTo>
                  <a:pt x="213453" y="0"/>
                  <a:pt x="228547" y="4653"/>
                  <a:pt x="239660" y="12988"/>
                </a:cubicBezTo>
                <a:lnTo>
                  <a:pt x="338283" y="87025"/>
                </a:lnTo>
                <a:cubicBezTo>
                  <a:pt x="349396" y="95359"/>
                  <a:pt x="355600" y="106680"/>
                  <a:pt x="355600" y="118487"/>
                </a:cubicBezTo>
                <a:lnTo>
                  <a:pt x="355600" y="311150"/>
                </a:lnTo>
                <a:cubicBezTo>
                  <a:pt x="355600" y="335667"/>
                  <a:pt x="329023" y="355600"/>
                  <a:pt x="296333" y="355600"/>
                </a:cubicBezTo>
                <a:lnTo>
                  <a:pt x="59267" y="355600"/>
                </a:lnTo>
                <a:cubicBezTo>
                  <a:pt x="26577" y="355600"/>
                  <a:pt x="0" y="335667"/>
                  <a:pt x="0" y="311150"/>
                </a:cubicBezTo>
                <a:lnTo>
                  <a:pt x="0" y="44450"/>
                </a:lnTo>
                <a:close/>
                <a:moveTo>
                  <a:pt x="192617" y="40630"/>
                </a:moveTo>
                <a:lnTo>
                  <a:pt x="192617" y="105569"/>
                </a:lnTo>
                <a:cubicBezTo>
                  <a:pt x="192617" y="114806"/>
                  <a:pt x="202525" y="122238"/>
                  <a:pt x="214842" y="122238"/>
                </a:cubicBezTo>
                <a:lnTo>
                  <a:pt x="301427" y="122238"/>
                </a:lnTo>
                <a:lnTo>
                  <a:pt x="192617" y="40630"/>
                </a:lnTo>
                <a:close/>
                <a:moveTo>
                  <a:pt x="111125" y="177800"/>
                </a:moveTo>
                <a:cubicBezTo>
                  <a:pt x="98809" y="177800"/>
                  <a:pt x="88900" y="185231"/>
                  <a:pt x="88900" y="194469"/>
                </a:cubicBezTo>
                <a:cubicBezTo>
                  <a:pt x="88900" y="203706"/>
                  <a:pt x="98809" y="211138"/>
                  <a:pt x="111125" y="211138"/>
                </a:cubicBezTo>
                <a:lnTo>
                  <a:pt x="244475" y="211138"/>
                </a:lnTo>
                <a:cubicBezTo>
                  <a:pt x="256791" y="211138"/>
                  <a:pt x="266700" y="203706"/>
                  <a:pt x="266700" y="194469"/>
                </a:cubicBezTo>
                <a:cubicBezTo>
                  <a:pt x="266700" y="185231"/>
                  <a:pt x="256791" y="177800"/>
                  <a:pt x="244475" y="177800"/>
                </a:cubicBezTo>
                <a:lnTo>
                  <a:pt x="111125" y="177800"/>
                </a:lnTo>
                <a:close/>
                <a:moveTo>
                  <a:pt x="111125" y="244475"/>
                </a:moveTo>
                <a:cubicBezTo>
                  <a:pt x="98809" y="244475"/>
                  <a:pt x="88900" y="251906"/>
                  <a:pt x="88900" y="261144"/>
                </a:cubicBezTo>
                <a:cubicBezTo>
                  <a:pt x="88900" y="270381"/>
                  <a:pt x="98809" y="277813"/>
                  <a:pt x="111125" y="277813"/>
                </a:cubicBezTo>
                <a:lnTo>
                  <a:pt x="244475" y="277813"/>
                </a:lnTo>
                <a:cubicBezTo>
                  <a:pt x="256791" y="277813"/>
                  <a:pt x="266700" y="270381"/>
                  <a:pt x="266700" y="261144"/>
                </a:cubicBezTo>
                <a:cubicBezTo>
                  <a:pt x="266700" y="251906"/>
                  <a:pt x="256791" y="244475"/>
                  <a:pt x="244475" y="244475"/>
                </a:cubicBezTo>
                <a:lnTo>
                  <a:pt x="111125" y="244475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5" name="Text 13"/>
          <p:cNvSpPr/>
          <p:nvPr/>
        </p:nvSpPr>
        <p:spPr>
          <a:xfrm>
            <a:off x="4762500" y="5308600"/>
            <a:ext cx="279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参考样例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762500" y="5664200"/>
            <a:ext cx="279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以往优秀案例、格式模板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62000" y="6604000"/>
            <a:ext cx="3429000" cy="177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>
          <a:xfrm>
            <a:off x="1079500" y="68580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355600" y="142935"/>
                </a:moveTo>
                <a:cubicBezTo>
                  <a:pt x="343853" y="149741"/>
                  <a:pt x="330359" y="155228"/>
                  <a:pt x="316309" y="159603"/>
                </a:cubicBezTo>
                <a:cubicBezTo>
                  <a:pt x="279003" y="171271"/>
                  <a:pt x="230029" y="177800"/>
                  <a:pt x="177800" y="177800"/>
                </a:cubicBezTo>
                <a:cubicBezTo>
                  <a:pt x="125571" y="177800"/>
                  <a:pt x="76518" y="171202"/>
                  <a:pt x="39291" y="159603"/>
                </a:cubicBezTo>
                <a:cubicBezTo>
                  <a:pt x="25321" y="155228"/>
                  <a:pt x="11747" y="149741"/>
                  <a:pt x="0" y="142935"/>
                </a:cubicBezTo>
                <a:lnTo>
                  <a:pt x="0" y="200025"/>
                </a:lnTo>
                <a:cubicBezTo>
                  <a:pt x="0" y="230723"/>
                  <a:pt x="79613" y="255587"/>
                  <a:pt x="177800" y="255587"/>
                </a:cubicBezTo>
                <a:cubicBezTo>
                  <a:pt x="275987" y="255587"/>
                  <a:pt x="355600" y="230723"/>
                  <a:pt x="355600" y="200025"/>
                </a:cubicBezTo>
                <a:lnTo>
                  <a:pt x="355600" y="142935"/>
                </a:lnTo>
                <a:close/>
                <a:moveTo>
                  <a:pt x="355600" y="88900"/>
                </a:moveTo>
                <a:lnTo>
                  <a:pt x="355600" y="55563"/>
                </a:lnTo>
                <a:cubicBezTo>
                  <a:pt x="355600" y="24864"/>
                  <a:pt x="275987" y="0"/>
                  <a:pt x="177800" y="0"/>
                </a:cubicBezTo>
                <a:cubicBezTo>
                  <a:pt x="79613" y="0"/>
                  <a:pt x="0" y="24864"/>
                  <a:pt x="0" y="55563"/>
                </a:cubicBezTo>
                <a:lnTo>
                  <a:pt x="0" y="88900"/>
                </a:lnTo>
                <a:cubicBezTo>
                  <a:pt x="0" y="119598"/>
                  <a:pt x="79613" y="144463"/>
                  <a:pt x="177800" y="144463"/>
                </a:cubicBezTo>
                <a:cubicBezTo>
                  <a:pt x="275987" y="144463"/>
                  <a:pt x="355600" y="119598"/>
                  <a:pt x="355600" y="88900"/>
                </a:cubicBezTo>
                <a:close/>
                <a:moveTo>
                  <a:pt x="316309" y="270728"/>
                </a:moveTo>
                <a:cubicBezTo>
                  <a:pt x="279083" y="282327"/>
                  <a:pt x="230108" y="288925"/>
                  <a:pt x="177800" y="288925"/>
                </a:cubicBezTo>
                <a:cubicBezTo>
                  <a:pt x="125492" y="288925"/>
                  <a:pt x="76518" y="282327"/>
                  <a:pt x="39291" y="270728"/>
                </a:cubicBezTo>
                <a:cubicBezTo>
                  <a:pt x="25321" y="266353"/>
                  <a:pt x="11747" y="260866"/>
                  <a:pt x="0" y="254060"/>
                </a:cubicBezTo>
                <a:lnTo>
                  <a:pt x="0" y="300038"/>
                </a:lnTo>
                <a:cubicBezTo>
                  <a:pt x="0" y="330736"/>
                  <a:pt x="79613" y="355600"/>
                  <a:pt x="177800" y="355600"/>
                </a:cubicBezTo>
                <a:cubicBezTo>
                  <a:pt x="275987" y="355600"/>
                  <a:pt x="355600" y="330736"/>
                  <a:pt x="355600" y="300038"/>
                </a:cubicBezTo>
                <a:lnTo>
                  <a:pt x="355600" y="254060"/>
                </a:lnTo>
                <a:cubicBezTo>
                  <a:pt x="343853" y="260866"/>
                  <a:pt x="330359" y="266353"/>
                  <a:pt x="316309" y="270728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9" name="Text 17"/>
          <p:cNvSpPr/>
          <p:nvPr/>
        </p:nvSpPr>
        <p:spPr>
          <a:xfrm>
            <a:off x="1079500" y="7340600"/>
            <a:ext cx="279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数据输入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79500" y="7696200"/>
            <a:ext cx="279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Excel表格、统计数据、巡检记录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4445000" y="6604000"/>
            <a:ext cx="3429000" cy="1841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4762500" y="68580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77800" y="0"/>
                </a:moveTo>
                <a:cubicBezTo>
                  <a:pt x="180995" y="0"/>
                  <a:pt x="184190" y="695"/>
                  <a:pt x="187107" y="2014"/>
                </a:cubicBezTo>
                <a:lnTo>
                  <a:pt x="317956" y="57507"/>
                </a:lnTo>
                <a:cubicBezTo>
                  <a:pt x="333236" y="63966"/>
                  <a:pt x="344626" y="79038"/>
                  <a:pt x="344557" y="97234"/>
                </a:cubicBezTo>
                <a:cubicBezTo>
                  <a:pt x="344210" y="166132"/>
                  <a:pt x="315873" y="292189"/>
                  <a:pt x="196205" y="349488"/>
                </a:cubicBezTo>
                <a:cubicBezTo>
                  <a:pt x="184606" y="355044"/>
                  <a:pt x="171133" y="355044"/>
                  <a:pt x="159534" y="349488"/>
                </a:cubicBezTo>
                <a:cubicBezTo>
                  <a:pt x="39797" y="292189"/>
                  <a:pt x="11529" y="166132"/>
                  <a:pt x="11182" y="97234"/>
                </a:cubicBezTo>
                <a:cubicBezTo>
                  <a:pt x="11112" y="79038"/>
                  <a:pt x="22503" y="63966"/>
                  <a:pt x="37782" y="57507"/>
                </a:cubicBezTo>
                <a:lnTo>
                  <a:pt x="168563" y="2014"/>
                </a:lnTo>
                <a:cubicBezTo>
                  <a:pt x="171480" y="695"/>
                  <a:pt x="174605" y="0"/>
                  <a:pt x="177800" y="0"/>
                </a:cubicBezTo>
                <a:close/>
                <a:moveTo>
                  <a:pt x="177800" y="46395"/>
                </a:moveTo>
                <a:lnTo>
                  <a:pt x="177800" y="308997"/>
                </a:lnTo>
                <a:cubicBezTo>
                  <a:pt x="273645" y="262602"/>
                  <a:pt x="299412" y="159812"/>
                  <a:pt x="300038" y="98276"/>
                </a:cubicBezTo>
                <a:lnTo>
                  <a:pt x="177800" y="46464"/>
                </a:lnTo>
                <a:lnTo>
                  <a:pt x="177800" y="46464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3" name="Text 21"/>
          <p:cNvSpPr/>
          <p:nvPr/>
        </p:nvSpPr>
        <p:spPr>
          <a:xfrm>
            <a:off x="4762500" y="7340600"/>
            <a:ext cx="279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约束边界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762500" y="7696200"/>
            <a:ext cx="2794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必须遵守的法规、不能触碰的红线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8382000" y="1752600"/>
            <a:ext cx="7112000" cy="6731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26" name="Text 24"/>
          <p:cNvSpPr/>
          <p:nvPr/>
        </p:nvSpPr>
        <p:spPr>
          <a:xfrm>
            <a:off x="8763000" y="2095500"/>
            <a:ext cx="635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实操示例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8763000" y="2540000"/>
            <a:ext cx="6350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8899A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让AI撰写安全学习心得时需要提供：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763000" y="3111500"/>
            <a:ext cx="6350000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①</a:t>
            </a:r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学习的法规文件原文或核心要点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②</a:t>
            </a:r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企业相关的安全管理制度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③</a:t>
            </a:r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以往优秀的学习心得样例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④</a:t>
            </a:r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本岗位的具体工作场景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⑤</a:t>
            </a:r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字数和格式要求</a:t>
            </a:r>
            <a:endParaRPr lang="en-US" sz="1600" dirty="0"/>
          </a:p>
          <a:p>
            <a:pPr algn="l">
              <a:lnSpc>
                <a:spcPct val="180000"/>
              </a:lnSpc>
              <a:spcBef>
                <a:spcPts val="1600"/>
              </a:spcBef>
            </a:pPr>
            <a:r>
              <a:rPr lang="en-US" sz="16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结果对比：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8899A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不给上下文 → 泛泛而谈，空洞无物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给足上下文 → 贴合实际，可直接使用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12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驾驭工程与循环工程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841500"/>
            <a:ext cx="7112000" cy="6477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762000" y="1841500"/>
            <a:ext cx="7112000" cy="76200"/>
          </a:xfrm>
          <a:prstGeom prst="rect">
            <a:avLst/>
          </a:prstGeom>
          <a:solidFill>
            <a:srgbClr val="1B3A4B"/>
          </a:solidFill>
          <a:ln/>
        </p:spPr>
      </p:sp>
      <p:sp>
        <p:nvSpPr>
          <p:cNvPr id="7" name="Shape 5"/>
          <p:cNvSpPr/>
          <p:nvPr/>
        </p:nvSpPr>
        <p:spPr>
          <a:xfrm>
            <a:off x="1143000" y="22225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-31750"/>
                </a:moveTo>
                <a:cubicBezTo>
                  <a:pt x="274071" y="-31750"/>
                  <a:pt x="290286" y="-17562"/>
                  <a:pt x="290286" y="0"/>
                </a:cubicBezTo>
                <a:lnTo>
                  <a:pt x="290286" y="31750"/>
                </a:lnTo>
                <a:lnTo>
                  <a:pt x="326571" y="31750"/>
                </a:lnTo>
                <a:cubicBezTo>
                  <a:pt x="346642" y="31750"/>
                  <a:pt x="362857" y="45938"/>
                  <a:pt x="362857" y="63500"/>
                </a:cubicBezTo>
                <a:cubicBezTo>
                  <a:pt x="362857" y="81062"/>
                  <a:pt x="346642" y="95250"/>
                  <a:pt x="326571" y="95250"/>
                </a:cubicBezTo>
                <a:lnTo>
                  <a:pt x="290286" y="95250"/>
                </a:lnTo>
                <a:lnTo>
                  <a:pt x="290286" y="158750"/>
                </a:lnTo>
                <a:lnTo>
                  <a:pt x="464684" y="158750"/>
                </a:lnTo>
                <a:cubicBezTo>
                  <a:pt x="488610" y="158750"/>
                  <a:pt x="508000" y="175716"/>
                  <a:pt x="508000" y="196652"/>
                </a:cubicBezTo>
                <a:cubicBezTo>
                  <a:pt x="508000" y="203002"/>
                  <a:pt x="506186" y="209252"/>
                  <a:pt x="502671" y="214809"/>
                </a:cubicBezTo>
                <a:lnTo>
                  <a:pt x="399143" y="381000"/>
                </a:lnTo>
                <a:lnTo>
                  <a:pt x="462870" y="450751"/>
                </a:lnTo>
                <a:cubicBezTo>
                  <a:pt x="468539" y="457002"/>
                  <a:pt x="471714" y="464741"/>
                  <a:pt x="471714" y="472777"/>
                </a:cubicBezTo>
                <a:cubicBezTo>
                  <a:pt x="471714" y="492224"/>
                  <a:pt x="453685" y="508000"/>
                  <a:pt x="431460" y="508000"/>
                </a:cubicBezTo>
                <a:lnTo>
                  <a:pt x="76540" y="508000"/>
                </a:lnTo>
                <a:cubicBezTo>
                  <a:pt x="54315" y="508000"/>
                  <a:pt x="36286" y="492224"/>
                  <a:pt x="36286" y="472777"/>
                </a:cubicBezTo>
                <a:cubicBezTo>
                  <a:pt x="36286" y="464741"/>
                  <a:pt x="39347" y="457002"/>
                  <a:pt x="45130" y="450751"/>
                </a:cubicBezTo>
                <a:lnTo>
                  <a:pt x="108857" y="381000"/>
                </a:lnTo>
                <a:lnTo>
                  <a:pt x="5329" y="214908"/>
                </a:lnTo>
                <a:cubicBezTo>
                  <a:pt x="1814" y="209252"/>
                  <a:pt x="0" y="203002"/>
                  <a:pt x="0" y="196652"/>
                </a:cubicBezTo>
                <a:cubicBezTo>
                  <a:pt x="0" y="175716"/>
                  <a:pt x="19390" y="158750"/>
                  <a:pt x="43316" y="158750"/>
                </a:cubicBezTo>
                <a:lnTo>
                  <a:pt x="217714" y="158750"/>
                </a:lnTo>
                <a:lnTo>
                  <a:pt x="217714" y="95250"/>
                </a:lnTo>
                <a:lnTo>
                  <a:pt x="181429" y="95250"/>
                </a:lnTo>
                <a:cubicBezTo>
                  <a:pt x="161358" y="95250"/>
                  <a:pt x="145143" y="81062"/>
                  <a:pt x="145143" y="63500"/>
                </a:cubicBezTo>
                <a:cubicBezTo>
                  <a:pt x="145143" y="45938"/>
                  <a:pt x="161358" y="31750"/>
                  <a:pt x="181429" y="31750"/>
                </a:cubicBezTo>
                <a:lnTo>
                  <a:pt x="217714" y="31750"/>
                </a:lnTo>
                <a:lnTo>
                  <a:pt x="217714" y="0"/>
                </a:lnTo>
                <a:cubicBezTo>
                  <a:pt x="217714" y="-17562"/>
                  <a:pt x="233929" y="-31750"/>
                  <a:pt x="254000" y="-31750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8" name="Text 6"/>
          <p:cNvSpPr/>
          <p:nvPr/>
        </p:nvSpPr>
        <p:spPr>
          <a:xfrm>
            <a:off x="1841500" y="2222500"/>
            <a:ext cx="50800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驾驭工程 = 统筹做好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1143000" y="29845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人是最终决策者，AI是辅助工具。把控AI输出质量，人机协同决策。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3000" y="4064000"/>
            <a:ext cx="63500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审核AI输出内容的准确性和适用性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判断AI建议是否符合企业实际情况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对AI产出进行修正、补充和优化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关键决策必须人工把关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1143000" y="6858000"/>
            <a:ext cx="6350000" cy="1016000"/>
          </a:xfrm>
          <a:prstGeom prst="roundRect">
            <a:avLst>
              <a:gd name="adj" fmla="val 6000"/>
            </a:avLst>
          </a:prstGeom>
          <a:solidFill>
            <a:srgbClr val="1B3A4B">
              <a:alpha val="6275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460500" y="7048500"/>
            <a:ext cx="5715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1B3A4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核心：</a:t>
            </a:r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AI出草稿，人来做终审。重要文件必须人工审核。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382000" y="1841500"/>
            <a:ext cx="7112000" cy="6477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4" name="Shape 12"/>
          <p:cNvSpPr/>
          <p:nvPr/>
        </p:nvSpPr>
        <p:spPr>
          <a:xfrm>
            <a:off x="8382000" y="1841500"/>
            <a:ext cx="7112000" cy="762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15" name="Shape 13"/>
          <p:cNvSpPr/>
          <p:nvPr/>
        </p:nvSpPr>
        <p:spPr>
          <a:xfrm>
            <a:off x="8763000" y="22225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477937" y="238224"/>
                </a:moveTo>
                <a:cubicBezTo>
                  <a:pt x="460474" y="237034"/>
                  <a:pt x="445294" y="250130"/>
                  <a:pt x="444004" y="267692"/>
                </a:cubicBezTo>
                <a:cubicBezTo>
                  <a:pt x="440730" y="314325"/>
                  <a:pt x="420588" y="356394"/>
                  <a:pt x="389632" y="387747"/>
                </a:cubicBezTo>
                <a:lnTo>
                  <a:pt x="358180" y="356195"/>
                </a:lnTo>
                <a:cubicBezTo>
                  <a:pt x="351334" y="349349"/>
                  <a:pt x="341114" y="347365"/>
                  <a:pt x="332184" y="351036"/>
                </a:cubicBezTo>
                <a:cubicBezTo>
                  <a:pt x="323255" y="354707"/>
                  <a:pt x="317500" y="363438"/>
                  <a:pt x="317500" y="373063"/>
                </a:cubicBezTo>
                <a:lnTo>
                  <a:pt x="317500" y="484187"/>
                </a:lnTo>
                <a:cubicBezTo>
                  <a:pt x="317500" y="497384"/>
                  <a:pt x="328116" y="508000"/>
                  <a:pt x="341313" y="508000"/>
                </a:cubicBezTo>
                <a:lnTo>
                  <a:pt x="452437" y="508000"/>
                </a:lnTo>
                <a:cubicBezTo>
                  <a:pt x="462062" y="508000"/>
                  <a:pt x="470793" y="502245"/>
                  <a:pt x="474464" y="493316"/>
                </a:cubicBezTo>
                <a:cubicBezTo>
                  <a:pt x="478135" y="484386"/>
                  <a:pt x="476151" y="474166"/>
                  <a:pt x="469305" y="467320"/>
                </a:cubicBezTo>
                <a:lnTo>
                  <a:pt x="434578" y="432594"/>
                </a:lnTo>
                <a:cubicBezTo>
                  <a:pt x="475952" y="390723"/>
                  <a:pt x="502940" y="334566"/>
                  <a:pt x="507405" y="272058"/>
                </a:cubicBezTo>
                <a:cubicBezTo>
                  <a:pt x="508595" y="254595"/>
                  <a:pt x="495498" y="239415"/>
                  <a:pt x="477937" y="238125"/>
                </a:cubicBezTo>
                <a:close/>
                <a:moveTo>
                  <a:pt x="38695" y="40680"/>
                </a:moveTo>
                <a:lnTo>
                  <a:pt x="73422" y="75406"/>
                </a:lnTo>
                <a:cubicBezTo>
                  <a:pt x="32048" y="117277"/>
                  <a:pt x="5060" y="173434"/>
                  <a:pt x="595" y="235942"/>
                </a:cubicBezTo>
                <a:cubicBezTo>
                  <a:pt x="-595" y="253405"/>
                  <a:pt x="12502" y="268585"/>
                  <a:pt x="30063" y="269875"/>
                </a:cubicBezTo>
                <a:cubicBezTo>
                  <a:pt x="47625" y="271165"/>
                  <a:pt x="62706" y="257969"/>
                  <a:pt x="63996" y="240407"/>
                </a:cubicBezTo>
                <a:cubicBezTo>
                  <a:pt x="67270" y="193774"/>
                  <a:pt x="87412" y="151705"/>
                  <a:pt x="118368" y="120352"/>
                </a:cubicBezTo>
                <a:lnTo>
                  <a:pt x="149820" y="151805"/>
                </a:lnTo>
                <a:cubicBezTo>
                  <a:pt x="156666" y="158651"/>
                  <a:pt x="166886" y="160635"/>
                  <a:pt x="175816" y="156964"/>
                </a:cubicBezTo>
                <a:cubicBezTo>
                  <a:pt x="184745" y="153293"/>
                  <a:pt x="190500" y="144562"/>
                  <a:pt x="190500" y="134938"/>
                </a:cubicBezTo>
                <a:lnTo>
                  <a:pt x="190500" y="23812"/>
                </a:lnTo>
                <a:cubicBezTo>
                  <a:pt x="190500" y="10616"/>
                  <a:pt x="179884" y="0"/>
                  <a:pt x="166688" y="0"/>
                </a:cubicBezTo>
                <a:lnTo>
                  <a:pt x="55563" y="0"/>
                </a:lnTo>
                <a:cubicBezTo>
                  <a:pt x="45938" y="0"/>
                  <a:pt x="37207" y="5755"/>
                  <a:pt x="33536" y="14684"/>
                </a:cubicBezTo>
                <a:cubicBezTo>
                  <a:pt x="29865" y="23614"/>
                  <a:pt x="31948" y="33834"/>
                  <a:pt x="38695" y="40680"/>
                </a:cubicBezTo>
                <a:close/>
                <a:moveTo>
                  <a:pt x="238125" y="30063"/>
                </a:moveTo>
                <a:cubicBezTo>
                  <a:pt x="236934" y="47526"/>
                  <a:pt x="250031" y="62706"/>
                  <a:pt x="267593" y="63996"/>
                </a:cubicBezTo>
                <a:cubicBezTo>
                  <a:pt x="314226" y="67270"/>
                  <a:pt x="356295" y="87412"/>
                  <a:pt x="387648" y="118368"/>
                </a:cubicBezTo>
                <a:lnTo>
                  <a:pt x="356195" y="149820"/>
                </a:lnTo>
                <a:cubicBezTo>
                  <a:pt x="349349" y="156666"/>
                  <a:pt x="347365" y="166886"/>
                  <a:pt x="351036" y="175816"/>
                </a:cubicBezTo>
                <a:cubicBezTo>
                  <a:pt x="354707" y="184745"/>
                  <a:pt x="363438" y="190500"/>
                  <a:pt x="373063" y="190500"/>
                </a:cubicBezTo>
                <a:lnTo>
                  <a:pt x="484187" y="190500"/>
                </a:lnTo>
                <a:cubicBezTo>
                  <a:pt x="497384" y="190500"/>
                  <a:pt x="508000" y="179884"/>
                  <a:pt x="508000" y="166688"/>
                </a:cubicBezTo>
                <a:lnTo>
                  <a:pt x="508000" y="55563"/>
                </a:lnTo>
                <a:cubicBezTo>
                  <a:pt x="508000" y="45938"/>
                  <a:pt x="502245" y="37207"/>
                  <a:pt x="493316" y="33536"/>
                </a:cubicBezTo>
                <a:cubicBezTo>
                  <a:pt x="484386" y="29865"/>
                  <a:pt x="474166" y="31948"/>
                  <a:pt x="467320" y="38695"/>
                </a:cubicBezTo>
                <a:lnTo>
                  <a:pt x="432594" y="73422"/>
                </a:lnTo>
                <a:cubicBezTo>
                  <a:pt x="390723" y="32048"/>
                  <a:pt x="334566" y="5060"/>
                  <a:pt x="272058" y="595"/>
                </a:cubicBezTo>
                <a:cubicBezTo>
                  <a:pt x="254595" y="-595"/>
                  <a:pt x="239415" y="12502"/>
                  <a:pt x="238125" y="30063"/>
                </a:cubicBezTo>
                <a:close/>
                <a:moveTo>
                  <a:pt x="40680" y="469305"/>
                </a:moveTo>
                <a:lnTo>
                  <a:pt x="75406" y="434578"/>
                </a:lnTo>
                <a:cubicBezTo>
                  <a:pt x="117277" y="475952"/>
                  <a:pt x="173434" y="502940"/>
                  <a:pt x="235942" y="507405"/>
                </a:cubicBezTo>
                <a:cubicBezTo>
                  <a:pt x="253405" y="508595"/>
                  <a:pt x="268585" y="495498"/>
                  <a:pt x="269875" y="477937"/>
                </a:cubicBezTo>
                <a:cubicBezTo>
                  <a:pt x="271165" y="460375"/>
                  <a:pt x="257969" y="445294"/>
                  <a:pt x="240407" y="444004"/>
                </a:cubicBezTo>
                <a:cubicBezTo>
                  <a:pt x="193774" y="440730"/>
                  <a:pt x="151705" y="420588"/>
                  <a:pt x="120352" y="389632"/>
                </a:cubicBezTo>
                <a:lnTo>
                  <a:pt x="151805" y="358180"/>
                </a:lnTo>
                <a:cubicBezTo>
                  <a:pt x="158651" y="351334"/>
                  <a:pt x="160635" y="341114"/>
                  <a:pt x="156964" y="332184"/>
                </a:cubicBezTo>
                <a:cubicBezTo>
                  <a:pt x="153293" y="323255"/>
                  <a:pt x="144562" y="317500"/>
                  <a:pt x="134938" y="317500"/>
                </a:cubicBezTo>
                <a:lnTo>
                  <a:pt x="23812" y="317500"/>
                </a:lnTo>
                <a:cubicBezTo>
                  <a:pt x="10616" y="317500"/>
                  <a:pt x="0" y="328116"/>
                  <a:pt x="0" y="341313"/>
                </a:cubicBezTo>
                <a:lnTo>
                  <a:pt x="0" y="452437"/>
                </a:lnTo>
                <a:cubicBezTo>
                  <a:pt x="0" y="462062"/>
                  <a:pt x="5755" y="470793"/>
                  <a:pt x="14684" y="474464"/>
                </a:cubicBezTo>
                <a:cubicBezTo>
                  <a:pt x="23614" y="478135"/>
                  <a:pt x="33834" y="476052"/>
                  <a:pt x="40680" y="469305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6" name="Text 14"/>
          <p:cNvSpPr/>
          <p:nvPr/>
        </p:nvSpPr>
        <p:spPr>
          <a:xfrm>
            <a:off x="9461500" y="2222500"/>
            <a:ext cx="508000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循环工程 = 自动化管理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8763000" y="2984500"/>
            <a:ext cx="635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构建持续迭代、自动优化的工作流，让AI越用越顺手。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8763000" y="3937000"/>
            <a:ext cx="635000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将重复性工作固化为标准AI工作流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建立"输入→AI处理→审核→输出"闭环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持续积累提示词模板和上下文资料库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工作效率持续提升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8763000" y="6858000"/>
            <a:ext cx="6350000" cy="1016000"/>
          </a:xfrm>
          <a:prstGeom prst="roundRect">
            <a:avLst>
              <a:gd name="adj" fmla="val 6000"/>
            </a:avLst>
          </a:prstGeom>
          <a:solidFill>
            <a:srgbClr val="C87D2F">
              <a:alpha val="6275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080500" y="7048500"/>
            <a:ext cx="5715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核心：</a:t>
            </a:r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第一次花时间建好流程，以后每次都能自动跑。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13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工具演示：TRAE、Workbody与Claude Code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78000"/>
            <a:ext cx="4699000" cy="660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762000" y="1778000"/>
            <a:ext cx="4699000" cy="889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7" name="Shape 5"/>
          <p:cNvSpPr/>
          <p:nvPr/>
        </p:nvSpPr>
        <p:spPr>
          <a:xfrm>
            <a:off x="1143000" y="19939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86385" y="1072"/>
                </a:moveTo>
                <a:cubicBezTo>
                  <a:pt x="272891" y="-3304"/>
                  <a:pt x="258842" y="5536"/>
                  <a:pt x="254953" y="20717"/>
                </a:cubicBezTo>
                <a:lnTo>
                  <a:pt x="153353" y="420767"/>
                </a:lnTo>
                <a:cubicBezTo>
                  <a:pt x="149463" y="435947"/>
                  <a:pt x="157321" y="451753"/>
                  <a:pt x="170815" y="456128"/>
                </a:cubicBezTo>
                <a:cubicBezTo>
                  <a:pt x="184309" y="460504"/>
                  <a:pt x="198358" y="451664"/>
                  <a:pt x="202248" y="436483"/>
                </a:cubicBezTo>
                <a:lnTo>
                  <a:pt x="303848" y="36433"/>
                </a:lnTo>
                <a:cubicBezTo>
                  <a:pt x="307737" y="21253"/>
                  <a:pt x="299879" y="5447"/>
                  <a:pt x="286385" y="1072"/>
                </a:cubicBezTo>
                <a:close/>
                <a:moveTo>
                  <a:pt x="337661" y="122605"/>
                </a:moveTo>
                <a:cubicBezTo>
                  <a:pt x="327739" y="133767"/>
                  <a:pt x="327739" y="151894"/>
                  <a:pt x="337661" y="163056"/>
                </a:cubicBezTo>
                <a:lnTo>
                  <a:pt x="395922" y="228600"/>
                </a:lnTo>
                <a:lnTo>
                  <a:pt x="337661" y="294144"/>
                </a:lnTo>
                <a:cubicBezTo>
                  <a:pt x="327739" y="305306"/>
                  <a:pt x="327739" y="323433"/>
                  <a:pt x="337661" y="334595"/>
                </a:cubicBezTo>
                <a:cubicBezTo>
                  <a:pt x="347583" y="345758"/>
                  <a:pt x="363696" y="345758"/>
                  <a:pt x="373618" y="334595"/>
                </a:cubicBezTo>
                <a:lnTo>
                  <a:pt x="449818" y="248870"/>
                </a:lnTo>
                <a:cubicBezTo>
                  <a:pt x="459740" y="237708"/>
                  <a:pt x="459740" y="219581"/>
                  <a:pt x="449818" y="208419"/>
                </a:cubicBezTo>
                <a:lnTo>
                  <a:pt x="373618" y="122694"/>
                </a:lnTo>
                <a:cubicBezTo>
                  <a:pt x="363696" y="111532"/>
                  <a:pt x="347583" y="111532"/>
                  <a:pt x="337661" y="122694"/>
                </a:cubicBezTo>
                <a:close/>
                <a:moveTo>
                  <a:pt x="119618" y="122605"/>
                </a:moveTo>
                <a:cubicBezTo>
                  <a:pt x="109696" y="111442"/>
                  <a:pt x="93583" y="111442"/>
                  <a:pt x="83661" y="122605"/>
                </a:cubicBezTo>
                <a:lnTo>
                  <a:pt x="7461" y="208330"/>
                </a:lnTo>
                <a:cubicBezTo>
                  <a:pt x="-2461" y="219492"/>
                  <a:pt x="-2461" y="237619"/>
                  <a:pt x="7461" y="248781"/>
                </a:cubicBezTo>
                <a:lnTo>
                  <a:pt x="83661" y="334506"/>
                </a:lnTo>
                <a:cubicBezTo>
                  <a:pt x="93583" y="345668"/>
                  <a:pt x="109696" y="345668"/>
                  <a:pt x="119618" y="334506"/>
                </a:cubicBezTo>
                <a:cubicBezTo>
                  <a:pt x="129540" y="323344"/>
                  <a:pt x="129540" y="305217"/>
                  <a:pt x="119618" y="294055"/>
                </a:cubicBezTo>
                <a:lnTo>
                  <a:pt x="61357" y="228600"/>
                </a:lnTo>
                <a:lnTo>
                  <a:pt x="119539" y="163056"/>
                </a:lnTo>
                <a:cubicBezTo>
                  <a:pt x="129461" y="151894"/>
                  <a:pt x="129461" y="133767"/>
                  <a:pt x="119539" y="122605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8" name="Text 6"/>
          <p:cNvSpPr/>
          <p:nvPr/>
        </p:nvSpPr>
        <p:spPr>
          <a:xfrm>
            <a:off x="1778000" y="1968500"/>
            <a:ext cx="3302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143000" y="2857500"/>
            <a:ext cx="3937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字节跳动 · AI原生IDE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1143000" y="3365500"/>
            <a:ext cx="3937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用中文描述需求，自动生成代码。适合数据分析、自动化脚本开发。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不需要懂编程，会说话就能写代码。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143000" y="5207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演示重点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1143000" y="5588000"/>
            <a:ext cx="3937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用自然语言生成数据分析脚本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自动读取Excel并输出统计结果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代码自动纠错和优化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5778500" y="1778000"/>
            <a:ext cx="4699000" cy="660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4" name="Shape 12"/>
          <p:cNvSpPr/>
          <p:nvPr/>
        </p:nvSpPr>
        <p:spPr>
          <a:xfrm>
            <a:off x="5778500" y="1778000"/>
            <a:ext cx="4699000" cy="889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15" name="Shape 13"/>
          <p:cNvSpPr/>
          <p:nvPr/>
        </p:nvSpPr>
        <p:spPr>
          <a:xfrm>
            <a:off x="6159500" y="19939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78594" y="42863"/>
                </a:moveTo>
                <a:lnTo>
                  <a:pt x="278606" y="42863"/>
                </a:lnTo>
                <a:cubicBezTo>
                  <a:pt x="282535" y="42863"/>
                  <a:pt x="285750" y="46077"/>
                  <a:pt x="285750" y="50006"/>
                </a:cubicBezTo>
                <a:lnTo>
                  <a:pt x="285750" y="85725"/>
                </a:lnTo>
                <a:lnTo>
                  <a:pt x="171450" y="85725"/>
                </a:lnTo>
                <a:lnTo>
                  <a:pt x="171450" y="50006"/>
                </a:lnTo>
                <a:cubicBezTo>
                  <a:pt x="171450" y="46077"/>
                  <a:pt x="174665" y="42863"/>
                  <a:pt x="178594" y="42863"/>
                </a:cubicBezTo>
                <a:close/>
                <a:moveTo>
                  <a:pt x="128588" y="50006"/>
                </a:moveTo>
                <a:lnTo>
                  <a:pt x="128588" y="85725"/>
                </a:lnTo>
                <a:lnTo>
                  <a:pt x="57150" y="85725"/>
                </a:lnTo>
                <a:cubicBezTo>
                  <a:pt x="25628" y="85725"/>
                  <a:pt x="0" y="111353"/>
                  <a:pt x="0" y="142875"/>
                </a:cubicBezTo>
                <a:lnTo>
                  <a:pt x="0" y="228600"/>
                </a:lnTo>
                <a:lnTo>
                  <a:pt x="457200" y="228600"/>
                </a:lnTo>
                <a:lnTo>
                  <a:pt x="457200" y="142875"/>
                </a:lnTo>
                <a:cubicBezTo>
                  <a:pt x="457200" y="111353"/>
                  <a:pt x="431572" y="85725"/>
                  <a:pt x="400050" y="85725"/>
                </a:cubicBezTo>
                <a:lnTo>
                  <a:pt x="328613" y="85725"/>
                </a:lnTo>
                <a:lnTo>
                  <a:pt x="328613" y="50006"/>
                </a:lnTo>
                <a:cubicBezTo>
                  <a:pt x="328613" y="22414"/>
                  <a:pt x="306199" y="0"/>
                  <a:pt x="278606" y="0"/>
                </a:cubicBezTo>
                <a:lnTo>
                  <a:pt x="178594" y="0"/>
                </a:lnTo>
                <a:cubicBezTo>
                  <a:pt x="151001" y="0"/>
                  <a:pt x="128588" y="22414"/>
                  <a:pt x="128588" y="50006"/>
                </a:cubicBezTo>
                <a:close/>
                <a:moveTo>
                  <a:pt x="457200" y="271463"/>
                </a:moveTo>
                <a:lnTo>
                  <a:pt x="285750" y="271463"/>
                </a:lnTo>
                <a:lnTo>
                  <a:pt x="285750" y="285750"/>
                </a:lnTo>
                <a:cubicBezTo>
                  <a:pt x="285750" y="301556"/>
                  <a:pt x="272981" y="314325"/>
                  <a:pt x="257175" y="314325"/>
                </a:cubicBezTo>
                <a:lnTo>
                  <a:pt x="200025" y="314325"/>
                </a:lnTo>
                <a:cubicBezTo>
                  <a:pt x="184219" y="314325"/>
                  <a:pt x="171450" y="301556"/>
                  <a:pt x="171450" y="285750"/>
                </a:cubicBezTo>
                <a:lnTo>
                  <a:pt x="171450" y="271463"/>
                </a:lnTo>
                <a:lnTo>
                  <a:pt x="0" y="271463"/>
                </a:lnTo>
                <a:lnTo>
                  <a:pt x="0" y="371475"/>
                </a:lnTo>
                <a:cubicBezTo>
                  <a:pt x="0" y="402997"/>
                  <a:pt x="25628" y="428625"/>
                  <a:pt x="57150" y="428625"/>
                </a:cubicBezTo>
                <a:lnTo>
                  <a:pt x="400050" y="428625"/>
                </a:lnTo>
                <a:cubicBezTo>
                  <a:pt x="431572" y="428625"/>
                  <a:pt x="457200" y="402997"/>
                  <a:pt x="457200" y="371475"/>
                </a:cubicBezTo>
                <a:lnTo>
                  <a:pt x="457200" y="271463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6" name="Text 14"/>
          <p:cNvSpPr/>
          <p:nvPr/>
        </p:nvSpPr>
        <p:spPr>
          <a:xfrm>
            <a:off x="6794500" y="1968500"/>
            <a:ext cx="3302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Workbody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6159500" y="2857500"/>
            <a:ext cx="3937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腾讯 · 企业智能体平台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6159500" y="3365500"/>
            <a:ext cx="3937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可视化搭建业务流程自动化。连接企业现有系统，实现办公流程智能化。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像搭积木一样搭建工作流。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159500" y="5207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演示重点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159500" y="5588000"/>
            <a:ext cx="3937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可视化配置审批流程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报表自动汇总与分发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跨系统数据同步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10795000" y="1778000"/>
            <a:ext cx="4699000" cy="660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10795000" y="1778000"/>
            <a:ext cx="4699000" cy="889000"/>
          </a:xfrm>
          <a:prstGeom prst="roundRect">
            <a:avLst>
              <a:gd name="adj" fmla="val 6000"/>
            </a:avLst>
          </a:prstGeom>
          <a:solidFill>
            <a:srgbClr val="C87D2F"/>
          </a:solidFill>
          <a:ln/>
        </p:spPr>
      </p:sp>
      <p:sp>
        <p:nvSpPr>
          <p:cNvPr id="23" name="Shape 21"/>
          <p:cNvSpPr/>
          <p:nvPr/>
        </p:nvSpPr>
        <p:spPr>
          <a:xfrm>
            <a:off x="11176000" y="19939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8394" y="105906"/>
                </a:moveTo>
                <a:cubicBezTo>
                  <a:pt x="-2768" y="94744"/>
                  <a:pt x="-2768" y="76617"/>
                  <a:pt x="8394" y="65455"/>
                </a:cubicBezTo>
                <a:cubicBezTo>
                  <a:pt x="19556" y="54293"/>
                  <a:pt x="37683" y="54293"/>
                  <a:pt x="48845" y="65455"/>
                </a:cubicBezTo>
                <a:lnTo>
                  <a:pt x="191720" y="208330"/>
                </a:lnTo>
                <a:cubicBezTo>
                  <a:pt x="202883" y="219492"/>
                  <a:pt x="202883" y="237619"/>
                  <a:pt x="191720" y="248781"/>
                </a:cubicBezTo>
                <a:lnTo>
                  <a:pt x="48845" y="391656"/>
                </a:lnTo>
                <a:cubicBezTo>
                  <a:pt x="37683" y="402818"/>
                  <a:pt x="19556" y="402818"/>
                  <a:pt x="8394" y="391656"/>
                </a:cubicBezTo>
                <a:cubicBezTo>
                  <a:pt x="-2768" y="380494"/>
                  <a:pt x="-2768" y="362367"/>
                  <a:pt x="8394" y="351205"/>
                </a:cubicBezTo>
                <a:lnTo>
                  <a:pt x="130999" y="228600"/>
                </a:lnTo>
                <a:lnTo>
                  <a:pt x="8394" y="105906"/>
                </a:lnTo>
                <a:close/>
                <a:moveTo>
                  <a:pt x="200025" y="342900"/>
                </a:moveTo>
                <a:lnTo>
                  <a:pt x="428625" y="342900"/>
                </a:lnTo>
                <a:cubicBezTo>
                  <a:pt x="444431" y="342900"/>
                  <a:pt x="457200" y="355669"/>
                  <a:pt x="457200" y="371475"/>
                </a:cubicBezTo>
                <a:cubicBezTo>
                  <a:pt x="457200" y="387281"/>
                  <a:pt x="444431" y="400050"/>
                  <a:pt x="428625" y="400050"/>
                </a:cubicBezTo>
                <a:lnTo>
                  <a:pt x="200025" y="400050"/>
                </a:lnTo>
                <a:cubicBezTo>
                  <a:pt x="184219" y="400050"/>
                  <a:pt x="171450" y="387281"/>
                  <a:pt x="171450" y="371475"/>
                </a:cubicBezTo>
                <a:cubicBezTo>
                  <a:pt x="171450" y="355669"/>
                  <a:pt x="184219" y="342900"/>
                  <a:pt x="200025" y="3429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11811000" y="1968500"/>
            <a:ext cx="3302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Claude Code</a:t>
            </a:r>
            <a:endParaRPr lang="en-US" sz="2200" dirty="0"/>
          </a:p>
        </p:txBody>
      </p:sp>
      <p:sp>
        <p:nvSpPr>
          <p:cNvPr id="25" name="Text 23"/>
          <p:cNvSpPr/>
          <p:nvPr/>
        </p:nvSpPr>
        <p:spPr>
          <a:xfrm>
            <a:off x="11176000" y="2857500"/>
            <a:ext cx="3937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Anthropic · 专业AI编程助手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11176000" y="3365500"/>
            <a:ext cx="3937000" cy="165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强大的代码生成和调试能力。支持浏览器自动化、API调用等高级操作。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本次讲座的高级演示工具。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1176000" y="5207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演示重点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11176000" y="5588000"/>
            <a:ext cx="3937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浏览器自动化数据爬取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牵引低参量大模型视频分析</a:t>
            </a:r>
            <a:endParaRPr lang="en-US" sz="1400" dirty="0"/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复杂自动化流程构建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14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6wlyl6b4xcxuc/mnt/agents/output/ai_empower_luzhou/images/1_The_Future_Of_Manufacturing_Generative.png">    </p:cNvPr>
          <p:cNvPicPr>
            <a:picLocks noChangeAspect="1"/>
          </p:cNvPicPr>
          <p:nvPr/>
        </p:nvPicPr>
        <p:blipFill>
          <a:blip r:embed="rId1"/>
          <a:srcRect l="167" r="167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F1A24">
                  <a:alpha val="91000"/>
                </a:srgbClr>
              </a:gs>
              <a:gs pos="50000">
                <a:srgbClr val="0F1A24">
                  <a:alpha val="75000"/>
                </a:srgbClr>
              </a:gs>
              <a:gs pos="100000">
                <a:srgbClr val="0F1A24">
                  <a:alpha val="50000"/>
                </a:srgbClr>
              </a:gs>
            </a:gsLst>
            <a:lin ang="0" scaled="1"/>
          </a:gra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62000" y="1016000"/>
            <a:ext cx="5080000" cy="279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20000" dirty="0"/>
          </a:p>
        </p:txBody>
      </p:sp>
      <p:sp>
        <p:nvSpPr>
          <p:cNvPr id="5" name="Shape 2"/>
          <p:cNvSpPr/>
          <p:nvPr/>
        </p:nvSpPr>
        <p:spPr>
          <a:xfrm>
            <a:off x="1016000" y="3810000"/>
            <a:ext cx="762000" cy="508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6" name="Text 3"/>
          <p:cNvSpPr/>
          <p:nvPr/>
        </p:nvSpPr>
        <p:spPr>
          <a:xfrm>
            <a:off x="1016000" y="4064000"/>
            <a:ext cx="8890000" cy="66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3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实操案例演示</a:t>
            </a:r>
            <a:endParaRPr lang="en-US" sz="3800" dirty="0"/>
          </a:p>
        </p:txBody>
      </p:sp>
      <p:sp>
        <p:nvSpPr>
          <p:cNvPr id="7" name="Text 4"/>
          <p:cNvSpPr/>
          <p:nvPr/>
        </p:nvSpPr>
        <p:spPr>
          <a:xfrm>
            <a:off x="1016000" y="4953000"/>
            <a:ext cx="889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从文件撰写到数据分析</a:t>
            </a:r>
            <a:endParaRPr lang="en-US" sz="1800" dirty="0"/>
          </a:p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从浏览器自动化到视频分析，全方位展示AI落地应用</a:t>
            </a:r>
            <a:endParaRPr lang="en-US" sz="18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案例一：环保与安全文件智能撰写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14500"/>
            <a:ext cx="14732000" cy="635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778000"/>
            <a:ext cx="1397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场景：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生产单位环保负责人/安全负责人需要撰写各类文字材料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62000" y="2667000"/>
            <a:ext cx="508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AI可完成的任务类型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762000" y="32004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9" name="Shape 7"/>
          <p:cNvSpPr/>
          <p:nvPr/>
        </p:nvSpPr>
        <p:spPr>
          <a:xfrm>
            <a:off x="1079500" y="34544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59407" y="18822"/>
                </a:moveTo>
                <a:cubicBezTo>
                  <a:pt x="269825" y="6876"/>
                  <a:pt x="284897" y="0"/>
                  <a:pt x="300801" y="0"/>
                </a:cubicBezTo>
                <a:cubicBezTo>
                  <a:pt x="331083" y="0"/>
                  <a:pt x="355669" y="24586"/>
                  <a:pt x="355669" y="54868"/>
                </a:cubicBezTo>
                <a:cubicBezTo>
                  <a:pt x="355669" y="70703"/>
                  <a:pt x="348794" y="85844"/>
                  <a:pt x="336848" y="96262"/>
                </a:cubicBezTo>
                <a:lnTo>
                  <a:pt x="197039" y="217944"/>
                </a:lnTo>
                <a:lnTo>
                  <a:pt x="189607" y="210443"/>
                </a:lnTo>
                <a:lnTo>
                  <a:pt x="145157" y="165993"/>
                </a:lnTo>
                <a:lnTo>
                  <a:pt x="137656" y="158561"/>
                </a:lnTo>
                <a:lnTo>
                  <a:pt x="259407" y="18822"/>
                </a:lnTo>
                <a:close/>
                <a:moveTo>
                  <a:pt x="111889" y="179884"/>
                </a:moveTo>
                <a:cubicBezTo>
                  <a:pt x="112514" y="180578"/>
                  <a:pt x="130572" y="198636"/>
                  <a:pt x="165993" y="234057"/>
                </a:cubicBezTo>
                <a:lnTo>
                  <a:pt x="175647" y="243711"/>
                </a:lnTo>
                <a:lnTo>
                  <a:pt x="163770" y="295245"/>
                </a:lnTo>
                <a:cubicBezTo>
                  <a:pt x="161062" y="307122"/>
                  <a:pt x="152033" y="316567"/>
                  <a:pt x="140295" y="319832"/>
                </a:cubicBezTo>
                <a:lnTo>
                  <a:pt x="22364" y="352822"/>
                </a:lnTo>
                <a:lnTo>
                  <a:pt x="86469" y="288717"/>
                </a:lnTo>
                <a:cubicBezTo>
                  <a:pt x="87303" y="288786"/>
                  <a:pt x="88067" y="288856"/>
                  <a:pt x="88900" y="288856"/>
                </a:cubicBezTo>
                <a:cubicBezTo>
                  <a:pt x="101193" y="288856"/>
                  <a:pt x="111125" y="278924"/>
                  <a:pt x="111125" y="266631"/>
                </a:cubicBezTo>
                <a:cubicBezTo>
                  <a:pt x="111125" y="254337"/>
                  <a:pt x="101193" y="244406"/>
                  <a:pt x="88900" y="244406"/>
                </a:cubicBezTo>
                <a:cubicBezTo>
                  <a:pt x="76607" y="244406"/>
                  <a:pt x="66675" y="254337"/>
                  <a:pt x="66675" y="266631"/>
                </a:cubicBezTo>
                <a:cubicBezTo>
                  <a:pt x="66675" y="267464"/>
                  <a:pt x="66744" y="268297"/>
                  <a:pt x="66814" y="269061"/>
                </a:cubicBezTo>
                <a:lnTo>
                  <a:pt x="2709" y="333236"/>
                </a:lnTo>
                <a:lnTo>
                  <a:pt x="35768" y="215305"/>
                </a:lnTo>
                <a:cubicBezTo>
                  <a:pt x="39033" y="203567"/>
                  <a:pt x="48478" y="194538"/>
                  <a:pt x="60355" y="191830"/>
                </a:cubicBezTo>
                <a:lnTo>
                  <a:pt x="111889" y="179884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0" name="Text 8"/>
          <p:cNvSpPr/>
          <p:nvPr/>
        </p:nvSpPr>
        <p:spPr>
          <a:xfrm>
            <a:off x="1587500" y="33655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学习心得/学习体会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587500" y="37465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输入学习材料，AI生成结构化的学习心得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62000" y="44450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3" name="Shape 11"/>
          <p:cNvSpPr/>
          <p:nvPr/>
        </p:nvSpPr>
        <p:spPr>
          <a:xfrm>
            <a:off x="1079500" y="46990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59267" y="0"/>
                </a:moveTo>
                <a:cubicBezTo>
                  <a:pt x="37474" y="0"/>
                  <a:pt x="19756" y="19933"/>
                  <a:pt x="19756" y="44450"/>
                </a:cubicBezTo>
                <a:lnTo>
                  <a:pt x="19756" y="311150"/>
                </a:lnTo>
                <a:cubicBezTo>
                  <a:pt x="19756" y="335667"/>
                  <a:pt x="37474" y="355600"/>
                  <a:pt x="59267" y="355600"/>
                </a:cubicBezTo>
                <a:lnTo>
                  <a:pt x="183480" y="355600"/>
                </a:lnTo>
                <a:cubicBezTo>
                  <a:pt x="161131" y="326013"/>
                  <a:pt x="148167" y="287883"/>
                  <a:pt x="148167" y="247531"/>
                </a:cubicBezTo>
                <a:lnTo>
                  <a:pt x="148167" y="225931"/>
                </a:lnTo>
                <a:cubicBezTo>
                  <a:pt x="148167" y="202039"/>
                  <a:pt x="161749" y="180786"/>
                  <a:pt x="181936" y="173216"/>
                </a:cubicBezTo>
                <a:lnTo>
                  <a:pt x="251081" y="147310"/>
                </a:lnTo>
                <a:cubicBezTo>
                  <a:pt x="252995" y="146616"/>
                  <a:pt x="254908" y="146060"/>
                  <a:pt x="256822" y="145574"/>
                </a:cubicBezTo>
                <a:lnTo>
                  <a:pt x="256822" y="118418"/>
                </a:lnTo>
                <a:cubicBezTo>
                  <a:pt x="256822" y="106611"/>
                  <a:pt x="252686" y="95290"/>
                  <a:pt x="245278" y="86955"/>
                </a:cubicBezTo>
                <a:lnTo>
                  <a:pt x="179467" y="12988"/>
                </a:lnTo>
                <a:cubicBezTo>
                  <a:pt x="172059" y="4653"/>
                  <a:pt x="162057" y="0"/>
                  <a:pt x="151562" y="0"/>
                </a:cubicBezTo>
                <a:lnTo>
                  <a:pt x="59267" y="0"/>
                </a:lnTo>
                <a:close/>
                <a:moveTo>
                  <a:pt x="220707" y="122238"/>
                </a:moveTo>
                <a:lnTo>
                  <a:pt x="162983" y="122238"/>
                </a:lnTo>
                <a:cubicBezTo>
                  <a:pt x="154772" y="122238"/>
                  <a:pt x="148167" y="114806"/>
                  <a:pt x="148167" y="105569"/>
                </a:cubicBezTo>
                <a:lnTo>
                  <a:pt x="148167" y="40630"/>
                </a:lnTo>
                <a:lnTo>
                  <a:pt x="220707" y="122238"/>
                </a:lnTo>
                <a:close/>
                <a:moveTo>
                  <a:pt x="274911" y="339279"/>
                </a:moveTo>
                <a:lnTo>
                  <a:pt x="266700" y="343654"/>
                </a:lnTo>
                <a:lnTo>
                  <a:pt x="266700" y="213013"/>
                </a:lnTo>
                <a:lnTo>
                  <a:pt x="325967" y="235238"/>
                </a:lnTo>
                <a:lnTo>
                  <a:pt x="325967" y="248851"/>
                </a:lnTo>
                <a:cubicBezTo>
                  <a:pt x="325967" y="287605"/>
                  <a:pt x="306088" y="322818"/>
                  <a:pt x="274911" y="339348"/>
                </a:cubicBezTo>
                <a:close/>
                <a:moveTo>
                  <a:pt x="260465" y="180231"/>
                </a:moveTo>
                <a:lnTo>
                  <a:pt x="191320" y="206137"/>
                </a:lnTo>
                <a:cubicBezTo>
                  <a:pt x="183233" y="209193"/>
                  <a:pt x="177800" y="217666"/>
                  <a:pt x="177800" y="227251"/>
                </a:cubicBezTo>
                <a:lnTo>
                  <a:pt x="177800" y="248851"/>
                </a:lnTo>
                <a:cubicBezTo>
                  <a:pt x="177800" y="300524"/>
                  <a:pt x="204347" y="347543"/>
                  <a:pt x="245833" y="369491"/>
                </a:cubicBezTo>
                <a:lnTo>
                  <a:pt x="257254" y="375533"/>
                </a:lnTo>
                <a:cubicBezTo>
                  <a:pt x="260218" y="377061"/>
                  <a:pt x="263428" y="377894"/>
                  <a:pt x="266638" y="377894"/>
                </a:cubicBezTo>
                <a:cubicBezTo>
                  <a:pt x="269849" y="377894"/>
                  <a:pt x="273121" y="377061"/>
                  <a:pt x="276022" y="375533"/>
                </a:cubicBezTo>
                <a:lnTo>
                  <a:pt x="287443" y="369491"/>
                </a:lnTo>
                <a:cubicBezTo>
                  <a:pt x="329053" y="347474"/>
                  <a:pt x="355600" y="300454"/>
                  <a:pt x="355600" y="248781"/>
                </a:cubicBezTo>
                <a:lnTo>
                  <a:pt x="355600" y="227181"/>
                </a:lnTo>
                <a:cubicBezTo>
                  <a:pt x="355600" y="217597"/>
                  <a:pt x="350167" y="209123"/>
                  <a:pt x="342080" y="206067"/>
                </a:cubicBezTo>
                <a:lnTo>
                  <a:pt x="272935" y="180161"/>
                </a:lnTo>
                <a:cubicBezTo>
                  <a:pt x="268861" y="178633"/>
                  <a:pt x="264478" y="178633"/>
                  <a:pt x="260465" y="180161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4" name="Text 12"/>
          <p:cNvSpPr/>
          <p:nvPr/>
        </p:nvSpPr>
        <p:spPr>
          <a:xfrm>
            <a:off x="1587500" y="46101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安全分析报告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587500" y="49911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基于巡检数据，自动生成安全分析报告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62000" y="56896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1079500" y="5943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327333" y="4653"/>
                </a:moveTo>
                <a:cubicBezTo>
                  <a:pt x="331778" y="417"/>
                  <a:pt x="338237" y="-1111"/>
                  <a:pt x="344210" y="833"/>
                </a:cubicBezTo>
                <a:cubicBezTo>
                  <a:pt x="351016" y="3125"/>
                  <a:pt x="355600" y="9515"/>
                  <a:pt x="355600" y="16669"/>
                </a:cubicBezTo>
                <a:lnTo>
                  <a:pt x="355600" y="146477"/>
                </a:lnTo>
                <a:cubicBezTo>
                  <a:pt x="355600" y="237599"/>
                  <a:pt x="280521" y="311150"/>
                  <a:pt x="189746" y="311150"/>
                </a:cubicBezTo>
                <a:cubicBezTo>
                  <a:pt x="136267" y="311150"/>
                  <a:pt x="90150" y="276771"/>
                  <a:pt x="73412" y="228709"/>
                </a:cubicBezTo>
                <a:cubicBezTo>
                  <a:pt x="48826" y="250101"/>
                  <a:pt x="33337" y="281563"/>
                  <a:pt x="33337" y="316706"/>
                </a:cubicBezTo>
                <a:cubicBezTo>
                  <a:pt x="33337" y="325944"/>
                  <a:pt x="25906" y="333375"/>
                  <a:pt x="16669" y="333375"/>
                </a:cubicBezTo>
                <a:cubicBezTo>
                  <a:pt x="7431" y="333375"/>
                  <a:pt x="0" y="325944"/>
                  <a:pt x="0" y="316706"/>
                </a:cubicBezTo>
                <a:cubicBezTo>
                  <a:pt x="0" y="264686"/>
                  <a:pt x="26531" y="218847"/>
                  <a:pt x="66744" y="191899"/>
                </a:cubicBezTo>
                <a:cubicBezTo>
                  <a:pt x="91261" y="175508"/>
                  <a:pt x="120501" y="166688"/>
                  <a:pt x="150019" y="166688"/>
                </a:cubicBezTo>
                <a:lnTo>
                  <a:pt x="205581" y="166688"/>
                </a:lnTo>
                <a:cubicBezTo>
                  <a:pt x="214819" y="166688"/>
                  <a:pt x="222250" y="159256"/>
                  <a:pt x="222250" y="150019"/>
                </a:cubicBezTo>
                <a:cubicBezTo>
                  <a:pt x="222250" y="140781"/>
                  <a:pt x="214819" y="133350"/>
                  <a:pt x="205581" y="133350"/>
                </a:cubicBezTo>
                <a:lnTo>
                  <a:pt x="150019" y="133350"/>
                </a:lnTo>
                <a:cubicBezTo>
                  <a:pt x="122446" y="133350"/>
                  <a:pt x="96331" y="139462"/>
                  <a:pt x="72926" y="150366"/>
                </a:cubicBezTo>
                <a:cubicBezTo>
                  <a:pt x="89108" y="101749"/>
                  <a:pt x="134878" y="66675"/>
                  <a:pt x="188913" y="66675"/>
                </a:cubicBezTo>
                <a:cubicBezTo>
                  <a:pt x="235029" y="66675"/>
                  <a:pt x="269339" y="51326"/>
                  <a:pt x="292189" y="36116"/>
                </a:cubicBezTo>
                <a:cubicBezTo>
                  <a:pt x="305524" y="27226"/>
                  <a:pt x="316845" y="16599"/>
                  <a:pt x="327402" y="4653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8" name="Text 16"/>
          <p:cNvSpPr/>
          <p:nvPr/>
        </p:nvSpPr>
        <p:spPr>
          <a:xfrm>
            <a:off x="1587500" y="58547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环保合规文档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587500" y="62357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根据法规要求和企业数据，撰写环保合规文档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62000" y="69342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1" name="Shape 19"/>
          <p:cNvSpPr/>
          <p:nvPr/>
        </p:nvSpPr>
        <p:spPr>
          <a:xfrm>
            <a:off x="1079500" y="71882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71120" y="66675"/>
                </a:moveTo>
                <a:cubicBezTo>
                  <a:pt x="71120" y="42158"/>
                  <a:pt x="87066" y="22225"/>
                  <a:pt x="106680" y="22225"/>
                </a:cubicBezTo>
                <a:lnTo>
                  <a:pt x="302260" y="22225"/>
                </a:lnTo>
                <a:cubicBezTo>
                  <a:pt x="321874" y="22225"/>
                  <a:pt x="337820" y="42158"/>
                  <a:pt x="337820" y="66675"/>
                </a:cubicBezTo>
                <a:lnTo>
                  <a:pt x="337820" y="233363"/>
                </a:lnTo>
                <a:lnTo>
                  <a:pt x="284480" y="233363"/>
                </a:lnTo>
                <a:lnTo>
                  <a:pt x="284480" y="222250"/>
                </a:lnTo>
                <a:cubicBezTo>
                  <a:pt x="284480" y="209957"/>
                  <a:pt x="276535" y="200025"/>
                  <a:pt x="266700" y="200025"/>
                </a:cubicBezTo>
                <a:lnTo>
                  <a:pt x="231140" y="200025"/>
                </a:lnTo>
                <a:cubicBezTo>
                  <a:pt x="221305" y="200025"/>
                  <a:pt x="213360" y="209957"/>
                  <a:pt x="213360" y="222250"/>
                </a:cubicBezTo>
                <a:lnTo>
                  <a:pt x="213360" y="233363"/>
                </a:lnTo>
                <a:lnTo>
                  <a:pt x="141629" y="233363"/>
                </a:lnTo>
                <a:cubicBezTo>
                  <a:pt x="147685" y="220305"/>
                  <a:pt x="151130" y="205095"/>
                  <a:pt x="151130" y="188913"/>
                </a:cubicBezTo>
                <a:cubicBezTo>
                  <a:pt x="151130" y="139809"/>
                  <a:pt x="119293" y="100013"/>
                  <a:pt x="80010" y="100013"/>
                </a:cubicBezTo>
                <a:cubicBezTo>
                  <a:pt x="77010" y="100013"/>
                  <a:pt x="74009" y="100221"/>
                  <a:pt x="71120" y="100707"/>
                </a:cubicBezTo>
                <a:lnTo>
                  <a:pt x="71120" y="66675"/>
                </a:lnTo>
                <a:close/>
                <a:moveTo>
                  <a:pt x="185023" y="311150"/>
                </a:moveTo>
                <a:cubicBezTo>
                  <a:pt x="182189" y="294342"/>
                  <a:pt x="175966" y="279132"/>
                  <a:pt x="167188" y="266700"/>
                </a:cubicBezTo>
                <a:lnTo>
                  <a:pt x="337820" y="266700"/>
                </a:lnTo>
                <a:cubicBezTo>
                  <a:pt x="337820" y="291217"/>
                  <a:pt x="321874" y="311150"/>
                  <a:pt x="302260" y="311150"/>
                </a:cubicBezTo>
                <a:lnTo>
                  <a:pt x="185023" y="311150"/>
                </a:lnTo>
                <a:close/>
                <a:moveTo>
                  <a:pt x="35560" y="188913"/>
                </a:moveTo>
                <a:cubicBezTo>
                  <a:pt x="35560" y="158247"/>
                  <a:pt x="55477" y="133350"/>
                  <a:pt x="80010" y="133350"/>
                </a:cubicBezTo>
                <a:cubicBezTo>
                  <a:pt x="104543" y="133350"/>
                  <a:pt x="124460" y="158247"/>
                  <a:pt x="124460" y="188913"/>
                </a:cubicBezTo>
                <a:cubicBezTo>
                  <a:pt x="124460" y="219578"/>
                  <a:pt x="104543" y="244475"/>
                  <a:pt x="80010" y="244475"/>
                </a:cubicBezTo>
                <a:cubicBezTo>
                  <a:pt x="55477" y="244475"/>
                  <a:pt x="35560" y="219578"/>
                  <a:pt x="35560" y="188913"/>
                </a:cubicBezTo>
                <a:close/>
                <a:moveTo>
                  <a:pt x="0" y="333375"/>
                </a:moveTo>
                <a:cubicBezTo>
                  <a:pt x="0" y="296565"/>
                  <a:pt x="23892" y="266700"/>
                  <a:pt x="53340" y="266700"/>
                </a:cubicBezTo>
                <a:lnTo>
                  <a:pt x="106680" y="266700"/>
                </a:lnTo>
                <a:cubicBezTo>
                  <a:pt x="136128" y="266700"/>
                  <a:pt x="160020" y="296565"/>
                  <a:pt x="160020" y="333375"/>
                </a:cubicBezTo>
                <a:cubicBezTo>
                  <a:pt x="160020" y="345668"/>
                  <a:pt x="152075" y="355600"/>
                  <a:pt x="142240" y="355600"/>
                </a:cubicBezTo>
                <a:lnTo>
                  <a:pt x="17780" y="355600"/>
                </a:lnTo>
                <a:cubicBezTo>
                  <a:pt x="7945" y="355600"/>
                  <a:pt x="0" y="345668"/>
                  <a:pt x="0" y="333375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2" name="Text 20"/>
          <p:cNvSpPr/>
          <p:nvPr/>
        </p:nvSpPr>
        <p:spPr>
          <a:xfrm>
            <a:off x="1587500" y="70993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培训材料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587500" y="74803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将专业法规转化为一线员工能懂的培训内容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8382000" y="2667000"/>
            <a:ext cx="7112000" cy="5334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25" name="Text 23"/>
          <p:cNvSpPr/>
          <p:nvPr/>
        </p:nvSpPr>
        <p:spPr>
          <a:xfrm>
            <a:off x="8763000" y="2984500"/>
            <a:ext cx="635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操作方法</a:t>
            </a:r>
            <a:endParaRPr lang="en-US" sz="2000" dirty="0"/>
          </a:p>
        </p:txBody>
      </p:sp>
      <p:sp>
        <p:nvSpPr>
          <p:cNvPr id="26" name="Text 24"/>
          <p:cNvSpPr/>
          <p:nvPr/>
        </p:nvSpPr>
        <p:spPr>
          <a:xfrm>
            <a:off x="8763000" y="36195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第一步：提示词工程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明确角色 + 任务 + 格式 + 约束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763000" y="48260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第二步：上下文工程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提供资料 + 样例 + 数据 + 边界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763000" y="60325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第三步：驾驭工程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审核输出 → 修正补充 → 人工终审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763000" y="7239000"/>
            <a:ext cx="635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效果：</a:t>
            </a:r>
            <a:pPr algn="l">
              <a:lnSpc>
                <a:spcPct val="150000"/>
              </a:lnSpc>
            </a:pPr>
            <a:r>
              <a:rPr lang="en-US" sz="15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从"憋半天写不出"到"半小时出稿"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16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案例二：Excel数据分析智能化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14500"/>
            <a:ext cx="14732000" cy="635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778000"/>
            <a:ext cx="1397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场景：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生产数据、安全巡检数据、环保监测数据的自动化分析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62000" y="2667000"/>
            <a:ext cx="635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智能体工具的数据分析能力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762000" y="3200400"/>
            <a:ext cx="7112000" cy="9144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016000" y="3302000"/>
            <a:ext cx="508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1651000" y="33020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自动读取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651000" y="36576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读取Excel文件，自动识别数据结构和字段含义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62000" y="4254500"/>
            <a:ext cx="7112000" cy="9144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3" name="Text 11"/>
          <p:cNvSpPr/>
          <p:nvPr/>
        </p:nvSpPr>
        <p:spPr>
          <a:xfrm>
            <a:off x="1016000" y="4356100"/>
            <a:ext cx="508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2800" dirty="0"/>
          </a:p>
        </p:txBody>
      </p:sp>
      <p:sp>
        <p:nvSpPr>
          <p:cNvPr id="14" name="Text 12"/>
          <p:cNvSpPr/>
          <p:nvPr/>
        </p:nvSpPr>
        <p:spPr>
          <a:xfrm>
            <a:off x="1651000" y="43561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数据清洗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651000" y="47117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去重、补全、格式标准化，处理异常值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62000" y="5308600"/>
            <a:ext cx="7112000" cy="9144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7" name="Text 15"/>
          <p:cNvSpPr/>
          <p:nvPr/>
        </p:nvSpPr>
        <p:spPr>
          <a:xfrm>
            <a:off x="1016000" y="5410200"/>
            <a:ext cx="508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1651000" y="54102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统计分析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651000" y="57658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趋势分析、异常检测、对比分析、关联挖掘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62000" y="6362700"/>
            <a:ext cx="7112000" cy="9144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016000" y="6464300"/>
            <a:ext cx="508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endParaRPr lang="en-US" sz="2800" dirty="0"/>
          </a:p>
        </p:txBody>
      </p:sp>
      <p:sp>
        <p:nvSpPr>
          <p:cNvPr id="22" name="Text 20"/>
          <p:cNvSpPr/>
          <p:nvPr/>
        </p:nvSpPr>
        <p:spPr>
          <a:xfrm>
            <a:off x="1651000" y="64643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可视化输出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651000" y="68199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生成折线图、柱状图、热力图等可视化图表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762000" y="7416800"/>
            <a:ext cx="7112000" cy="9144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5" name="Text 23"/>
          <p:cNvSpPr/>
          <p:nvPr/>
        </p:nvSpPr>
        <p:spPr>
          <a:xfrm>
            <a:off x="1016000" y="7518400"/>
            <a:ext cx="508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5</a:t>
            </a:r>
            <a:endParaRPr lang="en-US" sz="2800" dirty="0"/>
          </a:p>
        </p:txBody>
      </p:sp>
      <p:sp>
        <p:nvSpPr>
          <p:cNvPr id="26" name="Text 24"/>
          <p:cNvSpPr/>
          <p:nvPr/>
        </p:nvSpPr>
        <p:spPr>
          <a:xfrm>
            <a:off x="1651000" y="75184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报告生成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651000" y="7874000"/>
            <a:ext cx="596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用文字描述数据背后的业务洞察，输出完整报告</a:t>
            </a:r>
            <a:endParaRPr lang="en-US" sz="1400" dirty="0"/>
          </a:p>
        </p:txBody>
      </p:sp>
      <p:sp>
        <p:nvSpPr>
          <p:cNvPr id="28" name="Shape 26"/>
          <p:cNvSpPr/>
          <p:nvPr/>
        </p:nvSpPr>
        <p:spPr>
          <a:xfrm>
            <a:off x="8382000" y="2667000"/>
            <a:ext cx="7112000" cy="5334000"/>
          </a:xfrm>
          <a:prstGeom prst="roundRect">
            <a:avLst>
              <a:gd name="adj" fmla="val 6000"/>
            </a:avLst>
          </a:prstGeom>
          <a:solidFill>
            <a:srgbClr val="C87D2F"/>
          </a:solidFill>
          <a:ln/>
        </p:spPr>
      </p:sp>
      <p:sp>
        <p:nvSpPr>
          <p:cNvPr id="29" name="Text 27"/>
          <p:cNvSpPr/>
          <p:nvPr/>
        </p:nvSpPr>
        <p:spPr>
          <a:xfrm>
            <a:off x="8763000" y="3048000"/>
            <a:ext cx="635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对企业的价值</a:t>
            </a:r>
            <a:endParaRPr lang="en-US" sz="2200" dirty="0"/>
          </a:p>
        </p:txBody>
      </p:sp>
      <p:sp>
        <p:nvSpPr>
          <p:cNvPr id="30" name="Text 28"/>
          <p:cNvSpPr/>
          <p:nvPr/>
        </p:nvSpPr>
        <p:spPr>
          <a:xfrm>
            <a:off x="8763000" y="3810000"/>
            <a:ext cx="635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lang="en-US" sz="56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10分钟</a:t>
            </a:r>
            <a:endParaRPr lang="en-US" sz="5600" dirty="0"/>
          </a:p>
        </p:txBody>
      </p:sp>
      <p:sp>
        <p:nvSpPr>
          <p:cNvPr id="31" name="Text 29"/>
          <p:cNvSpPr/>
          <p:nvPr/>
        </p:nvSpPr>
        <p:spPr>
          <a:xfrm>
            <a:off x="8763000" y="4762500"/>
            <a:ext cx="635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替代原来一周的人工统计工作</a:t>
            </a:r>
            <a:endParaRPr lang="en-US" sz="1800" dirty="0"/>
          </a:p>
        </p:txBody>
      </p:sp>
      <p:sp>
        <p:nvSpPr>
          <p:cNvPr id="32" name="Shape 30"/>
          <p:cNvSpPr/>
          <p:nvPr/>
        </p:nvSpPr>
        <p:spPr>
          <a:xfrm>
            <a:off x="8763000" y="5334000"/>
            <a:ext cx="6350000" cy="0"/>
          </a:xfrm>
          <a:prstGeom prst="straightConnector1">
            <a:avLst/>
          </a:prstGeom>
          <a:noFill/>
          <a:ln w="12700">
            <a:solidFill>
              <a:srgbClr val="FFFFFF">
                <a:alpha val="18824"/>
              </a:srgbClr>
            </a:solidFill>
            <a:prstDash val="solid"/>
            <a:headEnd type="none"/>
            <a:tailEnd type="none"/>
          </a:ln>
        </p:spPr>
      </p:sp>
      <p:sp>
        <p:nvSpPr>
          <p:cNvPr id="33" name="Text 31"/>
          <p:cNvSpPr/>
          <p:nvPr/>
        </p:nvSpPr>
        <p:spPr>
          <a:xfrm>
            <a:off x="8763000" y="5651500"/>
            <a:ext cx="6350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减少人为统计错误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发现人工难以察觉的数据规律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报告格式统一、专业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随时可复用，越用越高效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17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案例三：浏览器自动化数据爬取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14500"/>
            <a:ext cx="14732000" cy="635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778000"/>
            <a:ext cx="1397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场景：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需要从政府网站、行业平台自动采集公开数据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62000" y="2667000"/>
            <a:ext cx="635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Claude Code的浏览器自动化能力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762000" y="3238500"/>
            <a:ext cx="3429000" cy="152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9" name="Shape 7"/>
          <p:cNvSpPr/>
          <p:nvPr/>
        </p:nvSpPr>
        <p:spPr>
          <a:xfrm>
            <a:off x="1079500" y="34925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44406" y="194469"/>
                </a:moveTo>
                <a:lnTo>
                  <a:pt x="111820" y="194469"/>
                </a:lnTo>
                <a:cubicBezTo>
                  <a:pt x="113834" y="239266"/>
                  <a:pt x="123765" y="280521"/>
                  <a:pt x="137864" y="310733"/>
                </a:cubicBezTo>
                <a:cubicBezTo>
                  <a:pt x="145782" y="327749"/>
                  <a:pt x="154325" y="339765"/>
                  <a:pt x="162242" y="347127"/>
                </a:cubicBezTo>
                <a:cubicBezTo>
                  <a:pt x="170021" y="354419"/>
                  <a:pt x="175369" y="355600"/>
                  <a:pt x="178147" y="355600"/>
                </a:cubicBezTo>
                <a:cubicBezTo>
                  <a:pt x="180925" y="355600"/>
                  <a:pt x="186273" y="354419"/>
                  <a:pt x="194052" y="347127"/>
                </a:cubicBezTo>
                <a:cubicBezTo>
                  <a:pt x="201970" y="339765"/>
                  <a:pt x="210512" y="327680"/>
                  <a:pt x="218430" y="310733"/>
                </a:cubicBezTo>
                <a:cubicBezTo>
                  <a:pt x="232529" y="280521"/>
                  <a:pt x="242461" y="239266"/>
                  <a:pt x="244475" y="194469"/>
                </a:cubicBezTo>
                <a:close/>
                <a:moveTo>
                  <a:pt x="111750" y="161131"/>
                </a:moveTo>
                <a:lnTo>
                  <a:pt x="244336" y="161131"/>
                </a:lnTo>
                <a:cubicBezTo>
                  <a:pt x="242391" y="116334"/>
                  <a:pt x="232460" y="75079"/>
                  <a:pt x="218361" y="44867"/>
                </a:cubicBezTo>
                <a:cubicBezTo>
                  <a:pt x="210443" y="27920"/>
                  <a:pt x="201900" y="15835"/>
                  <a:pt x="193983" y="8473"/>
                </a:cubicBezTo>
                <a:cubicBezTo>
                  <a:pt x="186204" y="1181"/>
                  <a:pt x="180856" y="0"/>
                  <a:pt x="178078" y="0"/>
                </a:cubicBezTo>
                <a:cubicBezTo>
                  <a:pt x="175300" y="0"/>
                  <a:pt x="169952" y="1181"/>
                  <a:pt x="162173" y="8473"/>
                </a:cubicBezTo>
                <a:cubicBezTo>
                  <a:pt x="154255" y="15835"/>
                  <a:pt x="145713" y="27920"/>
                  <a:pt x="137795" y="44867"/>
                </a:cubicBezTo>
                <a:cubicBezTo>
                  <a:pt x="123696" y="75079"/>
                  <a:pt x="113764" y="116334"/>
                  <a:pt x="111750" y="161131"/>
                </a:cubicBezTo>
                <a:close/>
                <a:moveTo>
                  <a:pt x="78413" y="161131"/>
                </a:moveTo>
                <a:cubicBezTo>
                  <a:pt x="80843" y="101679"/>
                  <a:pt x="96193" y="46464"/>
                  <a:pt x="118626" y="10210"/>
                </a:cubicBezTo>
                <a:cubicBezTo>
                  <a:pt x="54660" y="32851"/>
                  <a:pt x="7570" y="91122"/>
                  <a:pt x="1042" y="161131"/>
                </a:cubicBezTo>
                <a:lnTo>
                  <a:pt x="78413" y="161131"/>
                </a:lnTo>
                <a:close/>
                <a:moveTo>
                  <a:pt x="1042" y="194469"/>
                </a:moveTo>
                <a:cubicBezTo>
                  <a:pt x="7570" y="264478"/>
                  <a:pt x="54660" y="322749"/>
                  <a:pt x="118626" y="345390"/>
                </a:cubicBezTo>
                <a:cubicBezTo>
                  <a:pt x="96193" y="309136"/>
                  <a:pt x="80843" y="253921"/>
                  <a:pt x="78413" y="194469"/>
                </a:cubicBezTo>
                <a:lnTo>
                  <a:pt x="1042" y="194469"/>
                </a:lnTo>
                <a:close/>
                <a:moveTo>
                  <a:pt x="277743" y="194469"/>
                </a:moveTo>
                <a:cubicBezTo>
                  <a:pt x="275312" y="253921"/>
                  <a:pt x="259963" y="309136"/>
                  <a:pt x="237530" y="345390"/>
                </a:cubicBezTo>
                <a:cubicBezTo>
                  <a:pt x="301496" y="322679"/>
                  <a:pt x="348585" y="264478"/>
                  <a:pt x="355114" y="194469"/>
                </a:cubicBezTo>
                <a:lnTo>
                  <a:pt x="277743" y="194469"/>
                </a:lnTo>
                <a:close/>
                <a:moveTo>
                  <a:pt x="355114" y="161131"/>
                </a:moveTo>
                <a:cubicBezTo>
                  <a:pt x="348585" y="91122"/>
                  <a:pt x="301496" y="32851"/>
                  <a:pt x="237530" y="10210"/>
                </a:cubicBezTo>
                <a:cubicBezTo>
                  <a:pt x="259963" y="46464"/>
                  <a:pt x="275312" y="101679"/>
                  <a:pt x="277743" y="161131"/>
                </a:cubicBezTo>
                <a:lnTo>
                  <a:pt x="355114" y="161131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0" name="Text 8"/>
          <p:cNvSpPr/>
          <p:nvPr/>
        </p:nvSpPr>
        <p:spPr>
          <a:xfrm>
            <a:off x="1079500" y="3937000"/>
            <a:ext cx="2794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自动打开网页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079500" y="4254500"/>
            <a:ext cx="2794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3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模拟人工浏览操作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445000" y="3238500"/>
            <a:ext cx="3429000" cy="152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3" name="Shape 11"/>
          <p:cNvSpPr/>
          <p:nvPr/>
        </p:nvSpPr>
        <p:spPr>
          <a:xfrm>
            <a:off x="4762500" y="34925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77800" y="-11112"/>
                </a:moveTo>
                <a:cubicBezTo>
                  <a:pt x="188727" y="-11112"/>
                  <a:pt x="197556" y="-1181"/>
                  <a:pt x="197556" y="11112"/>
                </a:cubicBezTo>
                <a:lnTo>
                  <a:pt x="197556" y="23822"/>
                </a:lnTo>
                <a:cubicBezTo>
                  <a:pt x="258119" y="33546"/>
                  <a:pt x="306026" y="87441"/>
                  <a:pt x="314669" y="155575"/>
                </a:cubicBezTo>
                <a:lnTo>
                  <a:pt x="325967" y="155575"/>
                </a:lnTo>
                <a:cubicBezTo>
                  <a:pt x="336894" y="155575"/>
                  <a:pt x="345722" y="165507"/>
                  <a:pt x="345722" y="177800"/>
                </a:cubicBezTo>
                <a:cubicBezTo>
                  <a:pt x="345722" y="190093"/>
                  <a:pt x="336894" y="200025"/>
                  <a:pt x="325967" y="200025"/>
                </a:cubicBezTo>
                <a:lnTo>
                  <a:pt x="314669" y="200025"/>
                </a:lnTo>
                <a:cubicBezTo>
                  <a:pt x="306026" y="268159"/>
                  <a:pt x="258119" y="322054"/>
                  <a:pt x="197556" y="331778"/>
                </a:cubicBezTo>
                <a:lnTo>
                  <a:pt x="197556" y="344488"/>
                </a:lnTo>
                <a:cubicBezTo>
                  <a:pt x="197556" y="356781"/>
                  <a:pt x="188727" y="366712"/>
                  <a:pt x="177800" y="366712"/>
                </a:cubicBezTo>
                <a:cubicBezTo>
                  <a:pt x="166873" y="366712"/>
                  <a:pt x="158044" y="356781"/>
                  <a:pt x="158044" y="344488"/>
                </a:cubicBezTo>
                <a:lnTo>
                  <a:pt x="158044" y="331778"/>
                </a:lnTo>
                <a:cubicBezTo>
                  <a:pt x="97481" y="322054"/>
                  <a:pt x="49574" y="268159"/>
                  <a:pt x="40931" y="200025"/>
                </a:cubicBezTo>
                <a:lnTo>
                  <a:pt x="29633" y="200025"/>
                </a:lnTo>
                <a:cubicBezTo>
                  <a:pt x="18706" y="200025"/>
                  <a:pt x="9878" y="190093"/>
                  <a:pt x="9878" y="177800"/>
                </a:cubicBezTo>
                <a:cubicBezTo>
                  <a:pt x="9878" y="165507"/>
                  <a:pt x="18706" y="155575"/>
                  <a:pt x="29633" y="155575"/>
                </a:cubicBezTo>
                <a:lnTo>
                  <a:pt x="40931" y="155575"/>
                </a:lnTo>
                <a:cubicBezTo>
                  <a:pt x="49574" y="87441"/>
                  <a:pt x="97481" y="33546"/>
                  <a:pt x="158044" y="23822"/>
                </a:cubicBezTo>
                <a:lnTo>
                  <a:pt x="158044" y="11112"/>
                </a:lnTo>
                <a:cubicBezTo>
                  <a:pt x="158044" y="-1181"/>
                  <a:pt x="166873" y="-11112"/>
                  <a:pt x="177800" y="-11112"/>
                </a:cubicBezTo>
                <a:close/>
                <a:moveTo>
                  <a:pt x="80998" y="200025"/>
                </a:moveTo>
                <a:cubicBezTo>
                  <a:pt x="88838" y="243572"/>
                  <a:pt x="119336" y="277882"/>
                  <a:pt x="158044" y="286703"/>
                </a:cubicBezTo>
                <a:lnTo>
                  <a:pt x="158044" y="277813"/>
                </a:lnTo>
                <a:cubicBezTo>
                  <a:pt x="158044" y="265519"/>
                  <a:pt x="166873" y="255587"/>
                  <a:pt x="177800" y="255587"/>
                </a:cubicBezTo>
                <a:cubicBezTo>
                  <a:pt x="188727" y="255587"/>
                  <a:pt x="197556" y="265519"/>
                  <a:pt x="197556" y="277813"/>
                </a:cubicBezTo>
                <a:lnTo>
                  <a:pt x="197556" y="286703"/>
                </a:lnTo>
                <a:cubicBezTo>
                  <a:pt x="236264" y="277882"/>
                  <a:pt x="266762" y="243572"/>
                  <a:pt x="274602" y="200025"/>
                </a:cubicBezTo>
                <a:lnTo>
                  <a:pt x="266700" y="200025"/>
                </a:lnTo>
                <a:cubicBezTo>
                  <a:pt x="255773" y="200025"/>
                  <a:pt x="246944" y="190093"/>
                  <a:pt x="246944" y="177800"/>
                </a:cubicBezTo>
                <a:cubicBezTo>
                  <a:pt x="246944" y="165507"/>
                  <a:pt x="255773" y="155575"/>
                  <a:pt x="266700" y="155575"/>
                </a:cubicBezTo>
                <a:lnTo>
                  <a:pt x="274602" y="155575"/>
                </a:lnTo>
                <a:cubicBezTo>
                  <a:pt x="266762" y="112028"/>
                  <a:pt x="236264" y="77718"/>
                  <a:pt x="197556" y="68898"/>
                </a:cubicBezTo>
                <a:lnTo>
                  <a:pt x="197556" y="77788"/>
                </a:lnTo>
                <a:cubicBezTo>
                  <a:pt x="197556" y="90081"/>
                  <a:pt x="188727" y="100013"/>
                  <a:pt x="177800" y="100013"/>
                </a:cubicBezTo>
                <a:cubicBezTo>
                  <a:pt x="166873" y="100013"/>
                  <a:pt x="158044" y="90081"/>
                  <a:pt x="158044" y="77788"/>
                </a:cubicBezTo>
                <a:lnTo>
                  <a:pt x="158044" y="68898"/>
                </a:lnTo>
                <a:cubicBezTo>
                  <a:pt x="119336" y="77718"/>
                  <a:pt x="88838" y="112028"/>
                  <a:pt x="80998" y="155575"/>
                </a:cubicBezTo>
                <a:lnTo>
                  <a:pt x="88900" y="155575"/>
                </a:lnTo>
                <a:cubicBezTo>
                  <a:pt x="99827" y="155575"/>
                  <a:pt x="108656" y="165507"/>
                  <a:pt x="108656" y="177800"/>
                </a:cubicBezTo>
                <a:cubicBezTo>
                  <a:pt x="108656" y="190093"/>
                  <a:pt x="99827" y="200025"/>
                  <a:pt x="88900" y="200025"/>
                </a:cubicBezTo>
                <a:lnTo>
                  <a:pt x="80998" y="200025"/>
                </a:lnTo>
                <a:close/>
                <a:moveTo>
                  <a:pt x="177800" y="144463"/>
                </a:moveTo>
                <a:cubicBezTo>
                  <a:pt x="194155" y="144463"/>
                  <a:pt x="207433" y="159401"/>
                  <a:pt x="207433" y="177800"/>
                </a:cubicBezTo>
                <a:cubicBezTo>
                  <a:pt x="207433" y="196199"/>
                  <a:pt x="194155" y="211138"/>
                  <a:pt x="177800" y="211138"/>
                </a:cubicBezTo>
                <a:cubicBezTo>
                  <a:pt x="161445" y="211138"/>
                  <a:pt x="148167" y="196199"/>
                  <a:pt x="148167" y="177800"/>
                </a:cubicBezTo>
                <a:cubicBezTo>
                  <a:pt x="148167" y="159401"/>
                  <a:pt x="161445" y="144463"/>
                  <a:pt x="177800" y="144463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4" name="Text 12"/>
          <p:cNvSpPr/>
          <p:nvPr/>
        </p:nvSpPr>
        <p:spPr>
          <a:xfrm>
            <a:off x="4762500" y="3937000"/>
            <a:ext cx="2794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智能识别定位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4762500" y="4254500"/>
            <a:ext cx="2794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3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识别页面结构，定位目标数据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762000" y="5016500"/>
            <a:ext cx="3429000" cy="152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1079500" y="52705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33350"/>
                </a:moveTo>
                <a:lnTo>
                  <a:pt x="155575" y="133350"/>
                </a:lnTo>
                <a:lnTo>
                  <a:pt x="155575" y="0"/>
                </a:lnTo>
                <a:lnTo>
                  <a:pt x="148167" y="0"/>
                </a:lnTo>
                <a:cubicBezTo>
                  <a:pt x="66305" y="0"/>
                  <a:pt x="0" y="49728"/>
                  <a:pt x="0" y="111125"/>
                </a:cubicBezTo>
                <a:lnTo>
                  <a:pt x="0" y="133350"/>
                </a:lnTo>
                <a:close/>
                <a:moveTo>
                  <a:pt x="0" y="166688"/>
                </a:moveTo>
                <a:lnTo>
                  <a:pt x="0" y="244475"/>
                </a:lnTo>
                <a:cubicBezTo>
                  <a:pt x="0" y="305872"/>
                  <a:pt x="66305" y="355600"/>
                  <a:pt x="148167" y="355600"/>
                </a:cubicBezTo>
                <a:lnTo>
                  <a:pt x="207433" y="355600"/>
                </a:lnTo>
                <a:cubicBezTo>
                  <a:pt x="289295" y="355600"/>
                  <a:pt x="355600" y="305872"/>
                  <a:pt x="355600" y="244475"/>
                </a:cubicBezTo>
                <a:lnTo>
                  <a:pt x="355600" y="166688"/>
                </a:lnTo>
                <a:lnTo>
                  <a:pt x="0" y="166688"/>
                </a:lnTo>
                <a:close/>
                <a:moveTo>
                  <a:pt x="355600" y="133350"/>
                </a:moveTo>
                <a:lnTo>
                  <a:pt x="355600" y="111125"/>
                </a:lnTo>
                <a:cubicBezTo>
                  <a:pt x="355600" y="49728"/>
                  <a:pt x="289295" y="0"/>
                  <a:pt x="207433" y="0"/>
                </a:cubicBezTo>
                <a:lnTo>
                  <a:pt x="200025" y="0"/>
                </a:lnTo>
                <a:lnTo>
                  <a:pt x="200025" y="133350"/>
                </a:lnTo>
                <a:lnTo>
                  <a:pt x="355600" y="133350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8" name="Text 16"/>
          <p:cNvSpPr/>
          <p:nvPr/>
        </p:nvSpPr>
        <p:spPr>
          <a:xfrm>
            <a:off x="1079500" y="5715000"/>
            <a:ext cx="2794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自动交互操作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1079500" y="6032500"/>
            <a:ext cx="2794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3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翻页、点击、填写表单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4445000" y="5016500"/>
            <a:ext cx="3429000" cy="1524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1" name="Shape 19"/>
          <p:cNvSpPr/>
          <p:nvPr/>
        </p:nvSpPr>
        <p:spPr>
          <a:xfrm>
            <a:off x="4762500" y="52705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03200" y="111125"/>
                </a:moveTo>
                <a:lnTo>
                  <a:pt x="203200" y="177800"/>
                </a:lnTo>
                <a:lnTo>
                  <a:pt x="304800" y="177800"/>
                </a:lnTo>
                <a:lnTo>
                  <a:pt x="304800" y="111125"/>
                </a:lnTo>
                <a:lnTo>
                  <a:pt x="203200" y="111125"/>
                </a:lnTo>
                <a:close/>
                <a:moveTo>
                  <a:pt x="152400" y="111125"/>
                </a:moveTo>
                <a:lnTo>
                  <a:pt x="50800" y="111125"/>
                </a:lnTo>
                <a:lnTo>
                  <a:pt x="50800" y="177800"/>
                </a:lnTo>
                <a:lnTo>
                  <a:pt x="152400" y="177800"/>
                </a:lnTo>
                <a:lnTo>
                  <a:pt x="152400" y="111125"/>
                </a:lnTo>
                <a:close/>
                <a:moveTo>
                  <a:pt x="0" y="222250"/>
                </a:moveTo>
                <a:lnTo>
                  <a:pt x="0" y="66675"/>
                </a:lnTo>
                <a:cubicBezTo>
                  <a:pt x="0" y="42158"/>
                  <a:pt x="22781" y="22225"/>
                  <a:pt x="50800" y="22225"/>
                </a:cubicBezTo>
                <a:lnTo>
                  <a:pt x="304800" y="22225"/>
                </a:lnTo>
                <a:cubicBezTo>
                  <a:pt x="332819" y="22225"/>
                  <a:pt x="355600" y="42158"/>
                  <a:pt x="355600" y="66675"/>
                </a:cubicBezTo>
                <a:lnTo>
                  <a:pt x="355600" y="288925"/>
                </a:lnTo>
                <a:cubicBezTo>
                  <a:pt x="355600" y="313442"/>
                  <a:pt x="332819" y="333375"/>
                  <a:pt x="304800" y="333375"/>
                </a:cubicBezTo>
                <a:lnTo>
                  <a:pt x="50800" y="333375"/>
                </a:lnTo>
                <a:cubicBezTo>
                  <a:pt x="22781" y="333375"/>
                  <a:pt x="0" y="313442"/>
                  <a:pt x="0" y="288925"/>
                </a:cubicBezTo>
                <a:lnTo>
                  <a:pt x="0" y="222250"/>
                </a:lnTo>
                <a:close/>
                <a:moveTo>
                  <a:pt x="304800" y="222250"/>
                </a:moveTo>
                <a:lnTo>
                  <a:pt x="203200" y="222250"/>
                </a:lnTo>
                <a:lnTo>
                  <a:pt x="203200" y="288925"/>
                </a:lnTo>
                <a:lnTo>
                  <a:pt x="304800" y="288925"/>
                </a:lnTo>
                <a:lnTo>
                  <a:pt x="304800" y="222250"/>
                </a:lnTo>
                <a:close/>
                <a:moveTo>
                  <a:pt x="152400" y="288925"/>
                </a:moveTo>
                <a:lnTo>
                  <a:pt x="152400" y="222250"/>
                </a:lnTo>
                <a:lnTo>
                  <a:pt x="50800" y="222250"/>
                </a:lnTo>
                <a:lnTo>
                  <a:pt x="50800" y="288925"/>
                </a:lnTo>
                <a:lnTo>
                  <a:pt x="152400" y="288925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2" name="Text 20"/>
          <p:cNvSpPr/>
          <p:nvPr/>
        </p:nvSpPr>
        <p:spPr>
          <a:xfrm>
            <a:off x="4762500" y="5715000"/>
            <a:ext cx="2794000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结构化输出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4762500" y="6032500"/>
            <a:ext cx="2794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3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整理为Excel/CSV格式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762000" y="6921500"/>
            <a:ext cx="381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典型应用场景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62000" y="7340600"/>
            <a:ext cx="7112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5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70000"/>
              </a:lnSpc>
            </a:pPr>
            <a:r>
              <a:rPr lang="en-US" sz="15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抓取政府公示的安全生产法规更新</a:t>
            </a:r>
            <a:endParaRPr lang="en-US" sz="1500" dirty="0"/>
          </a:p>
          <a:p>
            <a:pPr algn="l">
              <a:lnSpc>
                <a:spcPct val="170000"/>
              </a:lnSpc>
            </a:pPr>
            <a:r>
              <a:rPr lang="en-US" sz="15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70000"/>
              </a:lnSpc>
            </a:pPr>
            <a:r>
              <a:rPr lang="en-US" sz="15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采集行业平台的原材料价格数据</a:t>
            </a:r>
            <a:endParaRPr lang="en-US" sz="1500" dirty="0"/>
          </a:p>
          <a:p>
            <a:pPr algn="l">
              <a:lnSpc>
                <a:spcPct val="170000"/>
              </a:lnSpc>
            </a:pPr>
            <a:r>
              <a:rPr lang="en-US" sz="15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70000"/>
              </a:lnSpc>
            </a:pPr>
            <a:r>
              <a:rPr lang="en-US" sz="15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监测环保部门的排放标准和政策动态</a:t>
            </a:r>
            <a:endParaRPr lang="en-US" sz="1500" dirty="0"/>
          </a:p>
        </p:txBody>
      </p:sp>
      <p:sp>
        <p:nvSpPr>
          <p:cNvPr id="26" name="Shape 24"/>
          <p:cNvSpPr/>
          <p:nvPr/>
        </p:nvSpPr>
        <p:spPr>
          <a:xfrm>
            <a:off x="8382000" y="2667000"/>
            <a:ext cx="7112000" cy="5588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27" name="Text 25"/>
          <p:cNvSpPr/>
          <p:nvPr/>
        </p:nvSpPr>
        <p:spPr>
          <a:xfrm>
            <a:off x="8763000" y="3048000"/>
            <a:ext cx="635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核心优势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8763000" y="3746500"/>
            <a:ext cx="635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lang="en-US" sz="4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7 × 24</a:t>
            </a:r>
            <a:endParaRPr lang="en-US" sz="4800" dirty="0"/>
          </a:p>
        </p:txBody>
      </p:sp>
      <p:sp>
        <p:nvSpPr>
          <p:cNvPr id="29" name="Text 27"/>
          <p:cNvSpPr/>
          <p:nvPr/>
        </p:nvSpPr>
        <p:spPr>
          <a:xfrm>
            <a:off x="8763000" y="4572000"/>
            <a:ext cx="635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小时自动运行，比人工更快更准</a:t>
            </a:r>
            <a:endParaRPr lang="en-US" sz="1800" dirty="0"/>
          </a:p>
        </p:txBody>
      </p:sp>
      <p:sp>
        <p:nvSpPr>
          <p:cNvPr id="30" name="Shape 28"/>
          <p:cNvSpPr/>
          <p:nvPr/>
        </p:nvSpPr>
        <p:spPr>
          <a:xfrm>
            <a:off x="8763000" y="5143500"/>
            <a:ext cx="6350000" cy="0"/>
          </a:xfrm>
          <a:prstGeom prst="straightConnector1">
            <a:avLst/>
          </a:prstGeom>
          <a:noFill/>
          <a:ln w="12700">
            <a:solidFill>
              <a:srgbClr val="FFFFFF">
                <a:alpha val="12549"/>
              </a:srgbClr>
            </a:solidFill>
            <a:prstDash val="solid"/>
            <a:headEnd type="none"/>
            <a:tailEnd type="none"/>
          </a:ln>
        </p:spPr>
      </p:sp>
      <p:sp>
        <p:nvSpPr>
          <p:cNvPr id="31" name="Text 29"/>
          <p:cNvSpPr/>
          <p:nvPr/>
        </p:nvSpPr>
        <p:spPr>
          <a:xfrm>
            <a:off x="8763000" y="5397500"/>
            <a:ext cx="635000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不受工作时间限制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不会遗漏、不会疲劳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数据格式统一规范</a:t>
            </a:r>
            <a:endParaRPr lang="en-US" sz="1600" dirty="0"/>
          </a:p>
          <a:p>
            <a:pPr algn="l">
              <a:lnSpc>
                <a:spcPct val="18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发现更新即时推送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18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案例四：低参量大模型视频分析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14500"/>
            <a:ext cx="14732000" cy="635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778000"/>
            <a:ext cx="1397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场景：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安全生产监控视频的智能分析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62000" y="2667000"/>
            <a:ext cx="762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Claude Code + 低参量大模型的工作模式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762000" y="33020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C87D2F"/>
          </a:solidFill>
          <a:ln/>
        </p:spPr>
      </p:sp>
      <p:sp>
        <p:nvSpPr>
          <p:cNvPr id="9" name="Shape 7"/>
          <p:cNvSpPr/>
          <p:nvPr/>
        </p:nvSpPr>
        <p:spPr>
          <a:xfrm>
            <a:off x="1079500" y="3556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52400" y="50800"/>
                </a:moveTo>
                <a:cubicBezTo>
                  <a:pt x="152400" y="36751"/>
                  <a:pt x="163751" y="25400"/>
                  <a:pt x="177800" y="25400"/>
                </a:cubicBezTo>
                <a:lnTo>
                  <a:pt x="228600" y="25400"/>
                </a:lnTo>
                <a:cubicBezTo>
                  <a:pt x="242649" y="25400"/>
                  <a:pt x="254000" y="36751"/>
                  <a:pt x="254000" y="50800"/>
                </a:cubicBezTo>
                <a:lnTo>
                  <a:pt x="254000" y="101600"/>
                </a:lnTo>
                <a:cubicBezTo>
                  <a:pt x="254000" y="115649"/>
                  <a:pt x="242649" y="127000"/>
                  <a:pt x="228600" y="127000"/>
                </a:cubicBezTo>
                <a:lnTo>
                  <a:pt x="222250" y="127000"/>
                </a:lnTo>
                <a:lnTo>
                  <a:pt x="222250" y="177800"/>
                </a:lnTo>
                <a:lnTo>
                  <a:pt x="317500" y="177800"/>
                </a:lnTo>
                <a:cubicBezTo>
                  <a:pt x="349091" y="177800"/>
                  <a:pt x="374650" y="203359"/>
                  <a:pt x="374650" y="234950"/>
                </a:cubicBezTo>
                <a:lnTo>
                  <a:pt x="374650" y="279400"/>
                </a:lnTo>
                <a:lnTo>
                  <a:pt x="381000" y="279400"/>
                </a:lnTo>
                <a:cubicBezTo>
                  <a:pt x="395049" y="279400"/>
                  <a:pt x="406400" y="290751"/>
                  <a:pt x="406400" y="304800"/>
                </a:cubicBezTo>
                <a:lnTo>
                  <a:pt x="406400" y="355600"/>
                </a:lnTo>
                <a:cubicBezTo>
                  <a:pt x="406400" y="369649"/>
                  <a:pt x="395049" y="381000"/>
                  <a:pt x="381000" y="381000"/>
                </a:cubicBezTo>
                <a:lnTo>
                  <a:pt x="330200" y="381000"/>
                </a:lnTo>
                <a:cubicBezTo>
                  <a:pt x="316151" y="381000"/>
                  <a:pt x="304800" y="369649"/>
                  <a:pt x="304800" y="355600"/>
                </a:cubicBezTo>
                <a:lnTo>
                  <a:pt x="304800" y="304800"/>
                </a:lnTo>
                <a:cubicBezTo>
                  <a:pt x="304800" y="290751"/>
                  <a:pt x="316151" y="279400"/>
                  <a:pt x="330200" y="279400"/>
                </a:cubicBezTo>
                <a:lnTo>
                  <a:pt x="336550" y="279400"/>
                </a:lnTo>
                <a:lnTo>
                  <a:pt x="336550" y="234950"/>
                </a:lnTo>
                <a:cubicBezTo>
                  <a:pt x="336550" y="224393"/>
                  <a:pt x="328057" y="215900"/>
                  <a:pt x="317500" y="215900"/>
                </a:cubicBezTo>
                <a:lnTo>
                  <a:pt x="222250" y="215900"/>
                </a:lnTo>
                <a:lnTo>
                  <a:pt x="222250" y="279400"/>
                </a:lnTo>
                <a:lnTo>
                  <a:pt x="228600" y="279400"/>
                </a:lnTo>
                <a:cubicBezTo>
                  <a:pt x="242649" y="279400"/>
                  <a:pt x="254000" y="290751"/>
                  <a:pt x="254000" y="304800"/>
                </a:cubicBezTo>
                <a:lnTo>
                  <a:pt x="254000" y="355600"/>
                </a:lnTo>
                <a:cubicBezTo>
                  <a:pt x="254000" y="369649"/>
                  <a:pt x="242649" y="381000"/>
                  <a:pt x="228600" y="381000"/>
                </a:cubicBezTo>
                <a:lnTo>
                  <a:pt x="177800" y="381000"/>
                </a:lnTo>
                <a:cubicBezTo>
                  <a:pt x="163751" y="381000"/>
                  <a:pt x="152400" y="369649"/>
                  <a:pt x="152400" y="355600"/>
                </a:cubicBezTo>
                <a:lnTo>
                  <a:pt x="152400" y="304800"/>
                </a:lnTo>
                <a:cubicBezTo>
                  <a:pt x="152400" y="290751"/>
                  <a:pt x="163751" y="279400"/>
                  <a:pt x="177800" y="279400"/>
                </a:cubicBezTo>
                <a:lnTo>
                  <a:pt x="184150" y="279400"/>
                </a:lnTo>
                <a:lnTo>
                  <a:pt x="184150" y="215900"/>
                </a:lnTo>
                <a:lnTo>
                  <a:pt x="88900" y="215900"/>
                </a:lnTo>
                <a:cubicBezTo>
                  <a:pt x="78343" y="215900"/>
                  <a:pt x="69850" y="224393"/>
                  <a:pt x="69850" y="234950"/>
                </a:cubicBezTo>
                <a:lnTo>
                  <a:pt x="69850" y="279400"/>
                </a:lnTo>
                <a:lnTo>
                  <a:pt x="76200" y="279400"/>
                </a:lnTo>
                <a:cubicBezTo>
                  <a:pt x="90249" y="279400"/>
                  <a:pt x="101600" y="290751"/>
                  <a:pt x="101600" y="304800"/>
                </a:cubicBezTo>
                <a:lnTo>
                  <a:pt x="101600" y="355600"/>
                </a:lnTo>
                <a:cubicBezTo>
                  <a:pt x="101600" y="369649"/>
                  <a:pt x="90249" y="381000"/>
                  <a:pt x="76200" y="381000"/>
                </a:cubicBezTo>
                <a:lnTo>
                  <a:pt x="25400" y="381000"/>
                </a:lnTo>
                <a:cubicBezTo>
                  <a:pt x="11351" y="381000"/>
                  <a:pt x="0" y="369649"/>
                  <a:pt x="0" y="355600"/>
                </a:cubicBezTo>
                <a:lnTo>
                  <a:pt x="0" y="304800"/>
                </a:lnTo>
                <a:cubicBezTo>
                  <a:pt x="0" y="290751"/>
                  <a:pt x="11351" y="279400"/>
                  <a:pt x="25400" y="279400"/>
                </a:cubicBezTo>
                <a:lnTo>
                  <a:pt x="31750" y="279400"/>
                </a:lnTo>
                <a:lnTo>
                  <a:pt x="31750" y="234950"/>
                </a:lnTo>
                <a:cubicBezTo>
                  <a:pt x="31750" y="203359"/>
                  <a:pt x="57309" y="177800"/>
                  <a:pt x="88900" y="177800"/>
                </a:cubicBezTo>
                <a:lnTo>
                  <a:pt x="184150" y="177800"/>
                </a:lnTo>
                <a:lnTo>
                  <a:pt x="184150" y="127000"/>
                </a:lnTo>
                <a:lnTo>
                  <a:pt x="177800" y="127000"/>
                </a:lnTo>
                <a:cubicBezTo>
                  <a:pt x="163751" y="127000"/>
                  <a:pt x="152400" y="115649"/>
                  <a:pt x="152400" y="101600"/>
                </a:cubicBezTo>
                <a:lnTo>
                  <a:pt x="152400" y="508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1651000" y="3467100"/>
            <a:ext cx="254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Claude Code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651000" y="3848100"/>
            <a:ext cx="5842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作为"总指挥"，负责任务分解和流程调度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191000" y="4381500"/>
            <a:ext cx="0" cy="317500"/>
          </a:xfrm>
          <a:prstGeom prst="straightConnector1">
            <a:avLst/>
          </a:prstGeom>
          <a:noFill/>
          <a:ln w="25400">
            <a:solidFill>
              <a:srgbClr val="C87D2F"/>
            </a:solidFill>
            <a:prstDash val="solid"/>
            <a:headEnd type="none"/>
            <a:tailEnd type="arrow"/>
          </a:ln>
        </p:spPr>
      </p:sp>
      <p:sp>
        <p:nvSpPr>
          <p:cNvPr id="13" name="Shape 11"/>
          <p:cNvSpPr/>
          <p:nvPr/>
        </p:nvSpPr>
        <p:spPr>
          <a:xfrm>
            <a:off x="762000" y="46990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4" name="Shape 12"/>
          <p:cNvSpPr/>
          <p:nvPr/>
        </p:nvSpPr>
        <p:spPr>
          <a:xfrm>
            <a:off x="1079500" y="4953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39700" y="19050"/>
                </a:moveTo>
                <a:cubicBezTo>
                  <a:pt x="139700" y="8493"/>
                  <a:pt x="131207" y="0"/>
                  <a:pt x="120650" y="0"/>
                </a:cubicBezTo>
                <a:cubicBezTo>
                  <a:pt x="110093" y="0"/>
                  <a:pt x="101600" y="8493"/>
                  <a:pt x="101600" y="19050"/>
                </a:cubicBezTo>
                <a:lnTo>
                  <a:pt x="101600" y="50800"/>
                </a:lnTo>
                <a:cubicBezTo>
                  <a:pt x="73581" y="50800"/>
                  <a:pt x="50800" y="73581"/>
                  <a:pt x="50800" y="101600"/>
                </a:cubicBezTo>
                <a:lnTo>
                  <a:pt x="19050" y="101600"/>
                </a:lnTo>
                <a:cubicBezTo>
                  <a:pt x="8493" y="101600"/>
                  <a:pt x="0" y="110093"/>
                  <a:pt x="0" y="120650"/>
                </a:cubicBezTo>
                <a:cubicBezTo>
                  <a:pt x="0" y="131207"/>
                  <a:pt x="8493" y="139700"/>
                  <a:pt x="19050" y="139700"/>
                </a:cubicBezTo>
                <a:lnTo>
                  <a:pt x="50800" y="139700"/>
                </a:lnTo>
                <a:lnTo>
                  <a:pt x="50800" y="184150"/>
                </a:lnTo>
                <a:lnTo>
                  <a:pt x="19050" y="184150"/>
                </a:lnTo>
                <a:cubicBezTo>
                  <a:pt x="8493" y="184150"/>
                  <a:pt x="0" y="192643"/>
                  <a:pt x="0" y="203200"/>
                </a:cubicBezTo>
                <a:cubicBezTo>
                  <a:pt x="0" y="213757"/>
                  <a:pt x="8493" y="222250"/>
                  <a:pt x="19050" y="222250"/>
                </a:cubicBezTo>
                <a:lnTo>
                  <a:pt x="50800" y="222250"/>
                </a:lnTo>
                <a:lnTo>
                  <a:pt x="50800" y="266700"/>
                </a:lnTo>
                <a:lnTo>
                  <a:pt x="19050" y="266700"/>
                </a:lnTo>
                <a:cubicBezTo>
                  <a:pt x="8493" y="266700"/>
                  <a:pt x="0" y="275193"/>
                  <a:pt x="0" y="285750"/>
                </a:cubicBezTo>
                <a:cubicBezTo>
                  <a:pt x="0" y="296307"/>
                  <a:pt x="8493" y="304800"/>
                  <a:pt x="19050" y="304800"/>
                </a:cubicBezTo>
                <a:lnTo>
                  <a:pt x="50800" y="304800"/>
                </a:lnTo>
                <a:cubicBezTo>
                  <a:pt x="50800" y="332819"/>
                  <a:pt x="73581" y="355600"/>
                  <a:pt x="101600" y="355600"/>
                </a:cubicBezTo>
                <a:lnTo>
                  <a:pt x="101600" y="387350"/>
                </a:lnTo>
                <a:cubicBezTo>
                  <a:pt x="101600" y="397907"/>
                  <a:pt x="110093" y="406400"/>
                  <a:pt x="120650" y="406400"/>
                </a:cubicBezTo>
                <a:cubicBezTo>
                  <a:pt x="131207" y="406400"/>
                  <a:pt x="139700" y="397907"/>
                  <a:pt x="139700" y="387350"/>
                </a:cubicBezTo>
                <a:lnTo>
                  <a:pt x="139700" y="355600"/>
                </a:lnTo>
                <a:lnTo>
                  <a:pt x="184150" y="355600"/>
                </a:lnTo>
                <a:lnTo>
                  <a:pt x="184150" y="387350"/>
                </a:lnTo>
                <a:cubicBezTo>
                  <a:pt x="184150" y="397907"/>
                  <a:pt x="192643" y="406400"/>
                  <a:pt x="203200" y="406400"/>
                </a:cubicBezTo>
                <a:cubicBezTo>
                  <a:pt x="213757" y="406400"/>
                  <a:pt x="222250" y="397907"/>
                  <a:pt x="222250" y="387350"/>
                </a:cubicBezTo>
                <a:lnTo>
                  <a:pt x="222250" y="355600"/>
                </a:lnTo>
                <a:lnTo>
                  <a:pt x="266700" y="355600"/>
                </a:lnTo>
                <a:lnTo>
                  <a:pt x="266700" y="387350"/>
                </a:lnTo>
                <a:cubicBezTo>
                  <a:pt x="266700" y="397907"/>
                  <a:pt x="275193" y="406400"/>
                  <a:pt x="285750" y="406400"/>
                </a:cubicBezTo>
                <a:cubicBezTo>
                  <a:pt x="296307" y="406400"/>
                  <a:pt x="304800" y="397907"/>
                  <a:pt x="304800" y="387350"/>
                </a:cubicBezTo>
                <a:lnTo>
                  <a:pt x="304800" y="355600"/>
                </a:lnTo>
                <a:cubicBezTo>
                  <a:pt x="332819" y="355600"/>
                  <a:pt x="355600" y="332819"/>
                  <a:pt x="355600" y="304800"/>
                </a:cubicBezTo>
                <a:lnTo>
                  <a:pt x="387350" y="304800"/>
                </a:lnTo>
                <a:cubicBezTo>
                  <a:pt x="397907" y="304800"/>
                  <a:pt x="406400" y="296307"/>
                  <a:pt x="406400" y="285750"/>
                </a:cubicBezTo>
                <a:cubicBezTo>
                  <a:pt x="406400" y="275193"/>
                  <a:pt x="397907" y="266700"/>
                  <a:pt x="387350" y="266700"/>
                </a:cubicBezTo>
                <a:lnTo>
                  <a:pt x="355600" y="266700"/>
                </a:lnTo>
                <a:lnTo>
                  <a:pt x="355600" y="222250"/>
                </a:lnTo>
                <a:lnTo>
                  <a:pt x="387350" y="222250"/>
                </a:lnTo>
                <a:cubicBezTo>
                  <a:pt x="397907" y="222250"/>
                  <a:pt x="406400" y="213757"/>
                  <a:pt x="406400" y="203200"/>
                </a:cubicBezTo>
                <a:cubicBezTo>
                  <a:pt x="406400" y="192643"/>
                  <a:pt x="397907" y="184150"/>
                  <a:pt x="387350" y="184150"/>
                </a:cubicBezTo>
                <a:lnTo>
                  <a:pt x="355600" y="184150"/>
                </a:lnTo>
                <a:lnTo>
                  <a:pt x="355600" y="139700"/>
                </a:lnTo>
                <a:lnTo>
                  <a:pt x="387350" y="139700"/>
                </a:lnTo>
                <a:cubicBezTo>
                  <a:pt x="397907" y="139700"/>
                  <a:pt x="406400" y="131207"/>
                  <a:pt x="406400" y="120650"/>
                </a:cubicBezTo>
                <a:cubicBezTo>
                  <a:pt x="406400" y="110093"/>
                  <a:pt x="397907" y="101600"/>
                  <a:pt x="387350" y="101600"/>
                </a:cubicBezTo>
                <a:lnTo>
                  <a:pt x="355600" y="101600"/>
                </a:lnTo>
                <a:cubicBezTo>
                  <a:pt x="355600" y="73581"/>
                  <a:pt x="332819" y="50800"/>
                  <a:pt x="304800" y="50800"/>
                </a:cubicBezTo>
                <a:lnTo>
                  <a:pt x="304800" y="19050"/>
                </a:lnTo>
                <a:cubicBezTo>
                  <a:pt x="304800" y="8493"/>
                  <a:pt x="296307" y="0"/>
                  <a:pt x="285750" y="0"/>
                </a:cubicBezTo>
                <a:cubicBezTo>
                  <a:pt x="275193" y="0"/>
                  <a:pt x="266700" y="8493"/>
                  <a:pt x="266700" y="19050"/>
                </a:cubicBezTo>
                <a:lnTo>
                  <a:pt x="266700" y="50800"/>
                </a:lnTo>
                <a:lnTo>
                  <a:pt x="222250" y="50800"/>
                </a:lnTo>
                <a:lnTo>
                  <a:pt x="222250" y="19050"/>
                </a:lnTo>
                <a:cubicBezTo>
                  <a:pt x="222250" y="8493"/>
                  <a:pt x="213757" y="0"/>
                  <a:pt x="203200" y="0"/>
                </a:cubicBezTo>
                <a:cubicBezTo>
                  <a:pt x="192643" y="0"/>
                  <a:pt x="184150" y="8493"/>
                  <a:pt x="184150" y="19050"/>
                </a:cubicBezTo>
                <a:lnTo>
                  <a:pt x="184150" y="50800"/>
                </a:lnTo>
                <a:lnTo>
                  <a:pt x="139700" y="50800"/>
                </a:lnTo>
                <a:lnTo>
                  <a:pt x="139700" y="19050"/>
                </a:lnTo>
                <a:close/>
                <a:moveTo>
                  <a:pt x="127000" y="101600"/>
                </a:moveTo>
                <a:lnTo>
                  <a:pt x="279400" y="101600"/>
                </a:lnTo>
                <a:cubicBezTo>
                  <a:pt x="293449" y="101600"/>
                  <a:pt x="304800" y="112951"/>
                  <a:pt x="304800" y="127000"/>
                </a:cubicBezTo>
                <a:lnTo>
                  <a:pt x="304800" y="279400"/>
                </a:lnTo>
                <a:cubicBezTo>
                  <a:pt x="304800" y="293449"/>
                  <a:pt x="293449" y="304800"/>
                  <a:pt x="279400" y="304800"/>
                </a:cubicBezTo>
                <a:lnTo>
                  <a:pt x="127000" y="304800"/>
                </a:lnTo>
                <a:cubicBezTo>
                  <a:pt x="112951" y="304800"/>
                  <a:pt x="101600" y="293449"/>
                  <a:pt x="101600" y="279400"/>
                </a:cubicBezTo>
                <a:lnTo>
                  <a:pt x="101600" y="127000"/>
                </a:lnTo>
                <a:cubicBezTo>
                  <a:pt x="101600" y="112951"/>
                  <a:pt x="112951" y="101600"/>
                  <a:pt x="127000" y="101600"/>
                </a:cubicBezTo>
                <a:close/>
                <a:moveTo>
                  <a:pt x="139700" y="139700"/>
                </a:moveTo>
                <a:lnTo>
                  <a:pt x="139700" y="266700"/>
                </a:lnTo>
                <a:lnTo>
                  <a:pt x="266700" y="266700"/>
                </a:lnTo>
                <a:lnTo>
                  <a:pt x="266700" y="139700"/>
                </a:lnTo>
                <a:lnTo>
                  <a:pt x="139700" y="139700"/>
                </a:ln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5" name="Text 13"/>
          <p:cNvSpPr/>
          <p:nvPr/>
        </p:nvSpPr>
        <p:spPr>
          <a:xfrm>
            <a:off x="1651000" y="48641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低参量大模型（本地部署）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1651000" y="5245100"/>
            <a:ext cx="5842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负责具体的视频分析任务，通过API调用集成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4191000" y="5778500"/>
            <a:ext cx="0" cy="317500"/>
          </a:xfrm>
          <a:prstGeom prst="straightConnector1">
            <a:avLst/>
          </a:prstGeom>
          <a:noFill/>
          <a:ln w="25400">
            <a:solidFill>
              <a:srgbClr val="C87D2F"/>
            </a:solidFill>
            <a:prstDash val="solid"/>
            <a:headEnd type="none"/>
            <a:tailEnd type="arrow"/>
          </a:ln>
        </p:spPr>
      </p:sp>
      <p:sp>
        <p:nvSpPr>
          <p:cNvPr id="18" name="Shape 16"/>
          <p:cNvSpPr/>
          <p:nvPr/>
        </p:nvSpPr>
        <p:spPr>
          <a:xfrm>
            <a:off x="762000" y="6096000"/>
            <a:ext cx="7112000" cy="1079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9" name="Shape 17"/>
          <p:cNvSpPr/>
          <p:nvPr/>
        </p:nvSpPr>
        <p:spPr>
          <a:xfrm>
            <a:off x="1079500" y="6350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329565" y="25400"/>
                </a:moveTo>
                <a:lnTo>
                  <a:pt x="338667" y="25400"/>
                </a:lnTo>
                <a:cubicBezTo>
                  <a:pt x="376026" y="25400"/>
                  <a:pt x="406400" y="48181"/>
                  <a:pt x="406400" y="76200"/>
                </a:cubicBezTo>
                <a:lnTo>
                  <a:pt x="406400" y="355600"/>
                </a:lnTo>
                <a:cubicBezTo>
                  <a:pt x="406400" y="383619"/>
                  <a:pt x="376026" y="406400"/>
                  <a:pt x="338667" y="406400"/>
                </a:cubicBezTo>
                <a:lnTo>
                  <a:pt x="67733" y="406400"/>
                </a:lnTo>
                <a:cubicBezTo>
                  <a:pt x="30374" y="406400"/>
                  <a:pt x="0" y="383619"/>
                  <a:pt x="0" y="355600"/>
                </a:cubicBezTo>
                <a:lnTo>
                  <a:pt x="0" y="76200"/>
                </a:lnTo>
                <a:cubicBezTo>
                  <a:pt x="0" y="48181"/>
                  <a:pt x="30374" y="25400"/>
                  <a:pt x="67733" y="25400"/>
                </a:cubicBezTo>
                <a:lnTo>
                  <a:pt x="76835" y="25400"/>
                </a:lnTo>
                <a:cubicBezTo>
                  <a:pt x="88477" y="10239"/>
                  <a:pt x="110384" y="0"/>
                  <a:pt x="135467" y="0"/>
                </a:cubicBezTo>
                <a:lnTo>
                  <a:pt x="270933" y="0"/>
                </a:lnTo>
                <a:cubicBezTo>
                  <a:pt x="296016" y="0"/>
                  <a:pt x="317923" y="10239"/>
                  <a:pt x="329565" y="25400"/>
                </a:cubicBezTo>
                <a:close/>
                <a:moveTo>
                  <a:pt x="262467" y="88900"/>
                </a:moveTo>
                <a:cubicBezTo>
                  <a:pt x="276543" y="88900"/>
                  <a:pt x="287867" y="80407"/>
                  <a:pt x="287867" y="69850"/>
                </a:cubicBezTo>
                <a:cubicBezTo>
                  <a:pt x="287867" y="59293"/>
                  <a:pt x="276543" y="50800"/>
                  <a:pt x="262467" y="50800"/>
                </a:cubicBezTo>
                <a:lnTo>
                  <a:pt x="143933" y="50800"/>
                </a:lnTo>
                <a:cubicBezTo>
                  <a:pt x="129858" y="50800"/>
                  <a:pt x="118533" y="59293"/>
                  <a:pt x="118533" y="69850"/>
                </a:cubicBezTo>
                <a:cubicBezTo>
                  <a:pt x="118533" y="80407"/>
                  <a:pt x="129858" y="88900"/>
                  <a:pt x="143933" y="88900"/>
                </a:cubicBezTo>
                <a:lnTo>
                  <a:pt x="262467" y="88900"/>
                </a:lnTo>
                <a:close/>
                <a:moveTo>
                  <a:pt x="292523" y="206931"/>
                </a:moveTo>
                <a:cubicBezTo>
                  <a:pt x="299932" y="198041"/>
                  <a:pt x="296333" y="186293"/>
                  <a:pt x="284480" y="180658"/>
                </a:cubicBezTo>
                <a:cubicBezTo>
                  <a:pt x="272627" y="175022"/>
                  <a:pt x="256963" y="177800"/>
                  <a:pt x="249449" y="186690"/>
                </a:cubicBezTo>
                <a:lnTo>
                  <a:pt x="184467" y="264716"/>
                </a:lnTo>
                <a:lnTo>
                  <a:pt x="155892" y="236141"/>
                </a:lnTo>
                <a:cubicBezTo>
                  <a:pt x="147426" y="227727"/>
                  <a:pt x="131551" y="225981"/>
                  <a:pt x="120332" y="232331"/>
                </a:cubicBezTo>
                <a:cubicBezTo>
                  <a:pt x="109114" y="238681"/>
                  <a:pt x="106786" y="250587"/>
                  <a:pt x="115252" y="259001"/>
                </a:cubicBezTo>
                <a:lnTo>
                  <a:pt x="166052" y="309801"/>
                </a:lnTo>
                <a:cubicBezTo>
                  <a:pt x="171027" y="314801"/>
                  <a:pt x="179070" y="317659"/>
                  <a:pt x="187431" y="317421"/>
                </a:cubicBezTo>
                <a:cubicBezTo>
                  <a:pt x="195792" y="317183"/>
                  <a:pt x="203412" y="313849"/>
                  <a:pt x="207857" y="308451"/>
                </a:cubicBezTo>
                <a:lnTo>
                  <a:pt x="292523" y="206851"/>
                </a:ln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20" name="Text 18"/>
          <p:cNvSpPr/>
          <p:nvPr/>
        </p:nvSpPr>
        <p:spPr>
          <a:xfrm>
            <a:off x="1651000" y="62611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分析结果输出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1651000" y="6642100"/>
            <a:ext cx="5842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生成检测报告、告警通知、数据汇总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8382000" y="2667000"/>
            <a:ext cx="635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可实现的分析功能</a:t>
            </a:r>
            <a:endParaRPr lang="en-US" sz="1800" dirty="0"/>
          </a:p>
        </p:txBody>
      </p:sp>
      <p:sp>
        <p:nvSpPr>
          <p:cNvPr id="23" name="Shape 21"/>
          <p:cNvSpPr/>
          <p:nvPr/>
        </p:nvSpPr>
        <p:spPr>
          <a:xfrm>
            <a:off x="8382000" y="3238500"/>
            <a:ext cx="7112000" cy="1206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4" name="Shape 22"/>
          <p:cNvSpPr/>
          <p:nvPr/>
        </p:nvSpPr>
        <p:spPr>
          <a:xfrm>
            <a:off x="8763000" y="3556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48356" y="209550"/>
                </a:moveTo>
                <a:lnTo>
                  <a:pt x="248356" y="50800"/>
                </a:lnTo>
                <a:cubicBezTo>
                  <a:pt x="248356" y="36751"/>
                  <a:pt x="238266" y="25400"/>
                  <a:pt x="225778" y="25400"/>
                </a:cubicBezTo>
                <a:lnTo>
                  <a:pt x="180622" y="25400"/>
                </a:lnTo>
                <a:cubicBezTo>
                  <a:pt x="168134" y="25400"/>
                  <a:pt x="158044" y="36751"/>
                  <a:pt x="158044" y="50800"/>
                </a:cubicBezTo>
                <a:lnTo>
                  <a:pt x="158044" y="209550"/>
                </a:lnTo>
                <a:cubicBezTo>
                  <a:pt x="158044" y="220107"/>
                  <a:pt x="150495" y="228600"/>
                  <a:pt x="141111" y="228600"/>
                </a:cubicBezTo>
                <a:cubicBezTo>
                  <a:pt x="131727" y="228600"/>
                  <a:pt x="124178" y="220107"/>
                  <a:pt x="124178" y="209550"/>
                </a:cubicBezTo>
                <a:lnTo>
                  <a:pt x="124178" y="61992"/>
                </a:lnTo>
                <a:cubicBezTo>
                  <a:pt x="63500" y="87154"/>
                  <a:pt x="22578" y="152241"/>
                  <a:pt x="22578" y="228600"/>
                </a:cubicBezTo>
                <a:lnTo>
                  <a:pt x="22578" y="279400"/>
                </a:lnTo>
                <a:lnTo>
                  <a:pt x="383822" y="279400"/>
                </a:lnTo>
                <a:lnTo>
                  <a:pt x="383822" y="228600"/>
                </a:lnTo>
                <a:cubicBezTo>
                  <a:pt x="383117" y="153035"/>
                  <a:pt x="342618" y="87551"/>
                  <a:pt x="282222" y="62071"/>
                </a:cubicBezTo>
                <a:lnTo>
                  <a:pt x="282222" y="209550"/>
                </a:lnTo>
                <a:cubicBezTo>
                  <a:pt x="282222" y="220107"/>
                  <a:pt x="274673" y="228600"/>
                  <a:pt x="265289" y="228600"/>
                </a:cubicBezTo>
                <a:cubicBezTo>
                  <a:pt x="255905" y="228600"/>
                  <a:pt x="248356" y="220107"/>
                  <a:pt x="248356" y="209550"/>
                </a:cubicBezTo>
                <a:close/>
                <a:moveTo>
                  <a:pt x="28222" y="317500"/>
                </a:moveTo>
                <a:cubicBezTo>
                  <a:pt x="12629" y="317500"/>
                  <a:pt x="0" y="331708"/>
                  <a:pt x="0" y="349250"/>
                </a:cubicBezTo>
                <a:cubicBezTo>
                  <a:pt x="0" y="366792"/>
                  <a:pt x="12629" y="381000"/>
                  <a:pt x="28222" y="381000"/>
                </a:cubicBezTo>
                <a:lnTo>
                  <a:pt x="378178" y="381000"/>
                </a:lnTo>
                <a:cubicBezTo>
                  <a:pt x="393771" y="381000"/>
                  <a:pt x="406400" y="366792"/>
                  <a:pt x="406400" y="349250"/>
                </a:cubicBezTo>
                <a:cubicBezTo>
                  <a:pt x="406400" y="331708"/>
                  <a:pt x="393771" y="317500"/>
                  <a:pt x="378178" y="317500"/>
                </a:cubicBezTo>
                <a:lnTo>
                  <a:pt x="28222" y="317500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5" name="Text 23"/>
          <p:cNvSpPr/>
          <p:nvPr/>
        </p:nvSpPr>
        <p:spPr>
          <a:xfrm>
            <a:off x="9398000" y="3467100"/>
            <a:ext cx="571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安全合规检测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9398000" y="3873500"/>
            <a:ext cx="5715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安全帽佩戴检测、危险区域闯入告警</a:t>
            </a:r>
            <a:endParaRPr lang="en-US" sz="1400" dirty="0"/>
          </a:p>
        </p:txBody>
      </p:sp>
      <p:sp>
        <p:nvSpPr>
          <p:cNvPr id="27" name="Shape 25"/>
          <p:cNvSpPr/>
          <p:nvPr/>
        </p:nvSpPr>
        <p:spPr>
          <a:xfrm>
            <a:off x="8382000" y="4635500"/>
            <a:ext cx="7112000" cy="1206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28" name="Shape 26"/>
          <p:cNvSpPr/>
          <p:nvPr/>
        </p:nvSpPr>
        <p:spPr>
          <a:xfrm>
            <a:off x="8763000" y="4953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5400" y="25400"/>
                </a:moveTo>
                <a:cubicBezTo>
                  <a:pt x="11351" y="25400"/>
                  <a:pt x="0" y="36751"/>
                  <a:pt x="0" y="50800"/>
                </a:cubicBezTo>
                <a:lnTo>
                  <a:pt x="0" y="342900"/>
                </a:lnTo>
                <a:cubicBezTo>
                  <a:pt x="0" y="363934"/>
                  <a:pt x="17066" y="381000"/>
                  <a:pt x="38100" y="381000"/>
                </a:cubicBezTo>
                <a:lnTo>
                  <a:pt x="368300" y="381000"/>
                </a:lnTo>
                <a:cubicBezTo>
                  <a:pt x="389334" y="381000"/>
                  <a:pt x="406400" y="363934"/>
                  <a:pt x="406400" y="342900"/>
                </a:cubicBezTo>
                <a:lnTo>
                  <a:pt x="406400" y="120809"/>
                </a:lnTo>
                <a:cubicBezTo>
                  <a:pt x="406400" y="106363"/>
                  <a:pt x="391001" y="97234"/>
                  <a:pt x="378301" y="104061"/>
                </a:cubicBezTo>
                <a:lnTo>
                  <a:pt x="254000" y="170974"/>
                </a:lnTo>
                <a:lnTo>
                  <a:pt x="254000" y="120809"/>
                </a:lnTo>
                <a:cubicBezTo>
                  <a:pt x="254000" y="106363"/>
                  <a:pt x="238601" y="97234"/>
                  <a:pt x="225901" y="104061"/>
                </a:cubicBezTo>
                <a:lnTo>
                  <a:pt x="101600" y="170974"/>
                </a:lnTo>
                <a:lnTo>
                  <a:pt x="101600" y="50800"/>
                </a:lnTo>
                <a:cubicBezTo>
                  <a:pt x="101600" y="36751"/>
                  <a:pt x="90249" y="25400"/>
                  <a:pt x="76200" y="25400"/>
                </a:cubicBezTo>
                <a:lnTo>
                  <a:pt x="25400" y="25400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9" name="Text 27"/>
          <p:cNvSpPr/>
          <p:nvPr/>
        </p:nvSpPr>
        <p:spPr>
          <a:xfrm>
            <a:off x="9398000" y="4864100"/>
            <a:ext cx="571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生产流程检查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9398000" y="5270500"/>
            <a:ext cx="5715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生产流程合规性检查、操作规范监测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8382000" y="6032500"/>
            <a:ext cx="7112000" cy="12065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32" name="Shape 30"/>
          <p:cNvSpPr/>
          <p:nvPr/>
        </p:nvSpPr>
        <p:spPr>
          <a:xfrm>
            <a:off x="8763000" y="6350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0" y="50800"/>
                </a:moveTo>
                <a:cubicBezTo>
                  <a:pt x="0" y="22781"/>
                  <a:pt x="30374" y="0"/>
                  <a:pt x="67733" y="0"/>
                </a:cubicBezTo>
                <a:lnTo>
                  <a:pt x="225954" y="0"/>
                </a:lnTo>
                <a:cubicBezTo>
                  <a:pt x="243946" y="0"/>
                  <a:pt x="261197" y="5318"/>
                  <a:pt x="273897" y="14843"/>
                </a:cubicBezTo>
                <a:lnTo>
                  <a:pt x="386609" y="99457"/>
                </a:lnTo>
                <a:cubicBezTo>
                  <a:pt x="399309" y="108982"/>
                  <a:pt x="406400" y="121920"/>
                  <a:pt x="406400" y="135414"/>
                </a:cubicBezTo>
                <a:lnTo>
                  <a:pt x="406400" y="355600"/>
                </a:lnTo>
                <a:cubicBezTo>
                  <a:pt x="406400" y="383619"/>
                  <a:pt x="376026" y="406400"/>
                  <a:pt x="338667" y="406400"/>
                </a:cubicBezTo>
                <a:lnTo>
                  <a:pt x="67733" y="406400"/>
                </a:lnTo>
                <a:cubicBezTo>
                  <a:pt x="30374" y="406400"/>
                  <a:pt x="0" y="383619"/>
                  <a:pt x="0" y="355600"/>
                </a:cubicBezTo>
                <a:lnTo>
                  <a:pt x="0" y="50800"/>
                </a:lnTo>
                <a:close/>
                <a:moveTo>
                  <a:pt x="220133" y="46434"/>
                </a:moveTo>
                <a:lnTo>
                  <a:pt x="220133" y="120650"/>
                </a:lnTo>
                <a:cubicBezTo>
                  <a:pt x="220133" y="131207"/>
                  <a:pt x="231457" y="139700"/>
                  <a:pt x="245533" y="139700"/>
                </a:cubicBezTo>
                <a:lnTo>
                  <a:pt x="344487" y="139700"/>
                </a:lnTo>
                <a:lnTo>
                  <a:pt x="220133" y="46434"/>
                </a:lnTo>
                <a:close/>
                <a:moveTo>
                  <a:pt x="127000" y="203200"/>
                </a:moveTo>
                <a:cubicBezTo>
                  <a:pt x="112924" y="203200"/>
                  <a:pt x="101600" y="211693"/>
                  <a:pt x="101600" y="222250"/>
                </a:cubicBezTo>
                <a:cubicBezTo>
                  <a:pt x="101600" y="232807"/>
                  <a:pt x="112924" y="241300"/>
                  <a:pt x="127000" y="241300"/>
                </a:cubicBezTo>
                <a:lnTo>
                  <a:pt x="279400" y="241300"/>
                </a:lnTo>
                <a:cubicBezTo>
                  <a:pt x="293476" y="241300"/>
                  <a:pt x="304800" y="232807"/>
                  <a:pt x="304800" y="222250"/>
                </a:cubicBezTo>
                <a:cubicBezTo>
                  <a:pt x="304800" y="211693"/>
                  <a:pt x="293476" y="203200"/>
                  <a:pt x="279400" y="203200"/>
                </a:cubicBezTo>
                <a:lnTo>
                  <a:pt x="127000" y="203200"/>
                </a:lnTo>
                <a:close/>
                <a:moveTo>
                  <a:pt x="127000" y="279400"/>
                </a:moveTo>
                <a:cubicBezTo>
                  <a:pt x="112924" y="279400"/>
                  <a:pt x="101600" y="287893"/>
                  <a:pt x="101600" y="298450"/>
                </a:cubicBezTo>
                <a:cubicBezTo>
                  <a:pt x="101600" y="309007"/>
                  <a:pt x="112924" y="317500"/>
                  <a:pt x="127000" y="317500"/>
                </a:cubicBezTo>
                <a:lnTo>
                  <a:pt x="279400" y="317500"/>
                </a:lnTo>
                <a:cubicBezTo>
                  <a:pt x="293476" y="317500"/>
                  <a:pt x="304800" y="309007"/>
                  <a:pt x="304800" y="298450"/>
                </a:cubicBezTo>
                <a:cubicBezTo>
                  <a:pt x="304800" y="287893"/>
                  <a:pt x="293476" y="279400"/>
                  <a:pt x="279400" y="279400"/>
                </a:cubicBezTo>
                <a:lnTo>
                  <a:pt x="127000" y="279400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33" name="Text 31"/>
          <p:cNvSpPr/>
          <p:nvPr/>
        </p:nvSpPr>
        <p:spPr>
          <a:xfrm>
            <a:off x="9398000" y="6261100"/>
            <a:ext cx="571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视频内容摘要</a:t>
            </a:r>
            <a:endParaRPr lang="en-US" sz="1800" dirty="0"/>
          </a:p>
        </p:txBody>
      </p:sp>
      <p:sp>
        <p:nvSpPr>
          <p:cNvPr id="34" name="Text 32"/>
          <p:cNvSpPr/>
          <p:nvPr/>
        </p:nvSpPr>
        <p:spPr>
          <a:xfrm>
            <a:off x="9398000" y="6667500"/>
            <a:ext cx="5715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用文字描述视频中发生的事件，自动生成巡检报告</a:t>
            </a:r>
            <a:endParaRPr lang="en-US" sz="1400" dirty="0"/>
          </a:p>
        </p:txBody>
      </p:sp>
      <p:sp>
        <p:nvSpPr>
          <p:cNvPr id="35" name="Shape 33"/>
          <p:cNvSpPr/>
          <p:nvPr/>
        </p:nvSpPr>
        <p:spPr>
          <a:xfrm>
            <a:off x="8382000" y="7493000"/>
            <a:ext cx="7112000" cy="825500"/>
          </a:xfrm>
          <a:prstGeom prst="roundRect">
            <a:avLst>
              <a:gd name="adj" fmla="val 6000"/>
            </a:avLst>
          </a:prstGeom>
          <a:solidFill>
            <a:srgbClr val="C87D2F">
              <a:alpha val="8235"/>
            </a:srgbClr>
          </a:solidFill>
          <a:ln w="12700">
            <a:solidFill>
              <a:srgbClr val="C87D2F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8763000" y="7620000"/>
            <a:ext cx="6350000" cy="5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核心价值：</a:t>
            </a:r>
            <a:pPr algn="l">
              <a:lnSpc>
                <a:spcPct val="12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用低成本的本地部署方案，实现企业级AI视频分析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19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016000"/>
            <a:ext cx="508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800" spc="400" kern="0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CONTENTS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762000" y="1778000"/>
            <a:ext cx="3810000" cy="533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3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课程导航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762000" y="2438400"/>
            <a:ext cx="762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3048000"/>
            <a:ext cx="4572000" cy="508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sx="100000" sy="100000" kx="0" ky="0" algn="bl" rotWithShape="0" blurRad="203200" dist="50800" dir="5400000">
              <a:srgbClr val="000000">
                <a:alpha val="5098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1143000" y="3429000"/>
            <a:ext cx="1016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4800" dirty="0"/>
          </a:p>
        </p:txBody>
      </p:sp>
      <p:sp>
        <p:nvSpPr>
          <p:cNvPr id="7" name="Text 5"/>
          <p:cNvSpPr/>
          <p:nvPr/>
        </p:nvSpPr>
        <p:spPr>
          <a:xfrm>
            <a:off x="1143000" y="4318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大模型与AI认知提升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43000" y="4889500"/>
            <a:ext cx="381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AI工具的三轮演变与能力边界，建立"AI赋能而非替代"的认知框架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143000" y="7112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07156" y="50006"/>
                </a:moveTo>
                <a:cubicBezTo>
                  <a:pt x="107156" y="22414"/>
                  <a:pt x="129570" y="0"/>
                  <a:pt x="157163" y="0"/>
                </a:cubicBezTo>
                <a:lnTo>
                  <a:pt x="178594" y="0"/>
                </a:lnTo>
                <a:cubicBezTo>
                  <a:pt x="194399" y="0"/>
                  <a:pt x="207169" y="12769"/>
                  <a:pt x="207169" y="28575"/>
                </a:cubicBezTo>
                <a:lnTo>
                  <a:pt x="207169" y="428625"/>
                </a:lnTo>
                <a:cubicBezTo>
                  <a:pt x="207169" y="444431"/>
                  <a:pt x="194399" y="457200"/>
                  <a:pt x="178594" y="457200"/>
                </a:cubicBezTo>
                <a:lnTo>
                  <a:pt x="150019" y="457200"/>
                </a:lnTo>
                <a:cubicBezTo>
                  <a:pt x="123408" y="457200"/>
                  <a:pt x="100995" y="438983"/>
                  <a:pt x="94655" y="414338"/>
                </a:cubicBezTo>
                <a:cubicBezTo>
                  <a:pt x="94030" y="414338"/>
                  <a:pt x="93494" y="414338"/>
                  <a:pt x="92869" y="414338"/>
                </a:cubicBezTo>
                <a:cubicBezTo>
                  <a:pt x="53400" y="414338"/>
                  <a:pt x="21431" y="382369"/>
                  <a:pt x="21431" y="342900"/>
                </a:cubicBezTo>
                <a:cubicBezTo>
                  <a:pt x="21431" y="326827"/>
                  <a:pt x="26789" y="312003"/>
                  <a:pt x="35719" y="300038"/>
                </a:cubicBezTo>
                <a:cubicBezTo>
                  <a:pt x="18395" y="287000"/>
                  <a:pt x="7144" y="266283"/>
                  <a:pt x="7144" y="242888"/>
                </a:cubicBezTo>
                <a:cubicBezTo>
                  <a:pt x="7144" y="215295"/>
                  <a:pt x="22860" y="191274"/>
                  <a:pt x="45720" y="179397"/>
                </a:cubicBezTo>
                <a:cubicBezTo>
                  <a:pt x="39380" y="168682"/>
                  <a:pt x="35719" y="156180"/>
                  <a:pt x="35719" y="142875"/>
                </a:cubicBezTo>
                <a:cubicBezTo>
                  <a:pt x="35719" y="103406"/>
                  <a:pt x="67687" y="71438"/>
                  <a:pt x="107156" y="71438"/>
                </a:cubicBezTo>
                <a:lnTo>
                  <a:pt x="107156" y="50006"/>
                </a:lnTo>
                <a:close/>
                <a:moveTo>
                  <a:pt x="350044" y="50006"/>
                </a:moveTo>
                <a:lnTo>
                  <a:pt x="350044" y="71438"/>
                </a:lnTo>
                <a:cubicBezTo>
                  <a:pt x="389513" y="71438"/>
                  <a:pt x="421481" y="103406"/>
                  <a:pt x="421481" y="142875"/>
                </a:cubicBezTo>
                <a:cubicBezTo>
                  <a:pt x="421481" y="156270"/>
                  <a:pt x="417820" y="168771"/>
                  <a:pt x="411480" y="179397"/>
                </a:cubicBezTo>
                <a:cubicBezTo>
                  <a:pt x="434429" y="191274"/>
                  <a:pt x="450056" y="215205"/>
                  <a:pt x="450056" y="242888"/>
                </a:cubicBezTo>
                <a:cubicBezTo>
                  <a:pt x="450056" y="266283"/>
                  <a:pt x="438805" y="287000"/>
                  <a:pt x="421481" y="300038"/>
                </a:cubicBezTo>
                <a:cubicBezTo>
                  <a:pt x="430411" y="312003"/>
                  <a:pt x="435769" y="326827"/>
                  <a:pt x="435769" y="342900"/>
                </a:cubicBezTo>
                <a:cubicBezTo>
                  <a:pt x="435769" y="382369"/>
                  <a:pt x="403800" y="414338"/>
                  <a:pt x="364331" y="414338"/>
                </a:cubicBezTo>
                <a:cubicBezTo>
                  <a:pt x="363706" y="414338"/>
                  <a:pt x="363170" y="414338"/>
                  <a:pt x="362545" y="414338"/>
                </a:cubicBezTo>
                <a:cubicBezTo>
                  <a:pt x="356205" y="438983"/>
                  <a:pt x="333792" y="457200"/>
                  <a:pt x="307181" y="457200"/>
                </a:cubicBezTo>
                <a:lnTo>
                  <a:pt x="278606" y="457200"/>
                </a:lnTo>
                <a:cubicBezTo>
                  <a:pt x="262801" y="457200"/>
                  <a:pt x="250031" y="444431"/>
                  <a:pt x="250031" y="428625"/>
                </a:cubicBezTo>
                <a:lnTo>
                  <a:pt x="250031" y="28575"/>
                </a:lnTo>
                <a:cubicBezTo>
                  <a:pt x="250031" y="12769"/>
                  <a:pt x="262801" y="0"/>
                  <a:pt x="278606" y="0"/>
                </a:cubicBezTo>
                <a:lnTo>
                  <a:pt x="300038" y="0"/>
                </a:lnTo>
                <a:cubicBezTo>
                  <a:pt x="327630" y="0"/>
                  <a:pt x="350044" y="22414"/>
                  <a:pt x="350044" y="50006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0" name="Shape 8"/>
          <p:cNvSpPr/>
          <p:nvPr/>
        </p:nvSpPr>
        <p:spPr>
          <a:xfrm>
            <a:off x="5842000" y="3048000"/>
            <a:ext cx="4572000" cy="508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sx="100000" sy="100000" kx="0" ky="0" algn="bl" rotWithShape="0" blurRad="203200" dist="50800" dir="5400000">
              <a:srgbClr val="000000">
                <a:alpha val="5098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23000" y="3429000"/>
            <a:ext cx="1016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4800" dirty="0"/>
          </a:p>
        </p:txBody>
      </p:sp>
      <p:sp>
        <p:nvSpPr>
          <p:cNvPr id="12" name="Text 10"/>
          <p:cNvSpPr/>
          <p:nvPr/>
        </p:nvSpPr>
        <p:spPr>
          <a:xfrm>
            <a:off x="6223000" y="4318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AI时代对人的四大要求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6223000" y="4889500"/>
            <a:ext cx="381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提示词·上下文·驾驭·循环四大工程，掌握人机协同决策范式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223000" y="7112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200025"/>
                </a:moveTo>
                <a:cubicBezTo>
                  <a:pt x="269605" y="200025"/>
                  <a:pt x="302895" y="158412"/>
                  <a:pt x="302895" y="107156"/>
                </a:cubicBezTo>
                <a:cubicBezTo>
                  <a:pt x="302895" y="55901"/>
                  <a:pt x="269605" y="14288"/>
                  <a:pt x="228600" y="14288"/>
                </a:cubicBezTo>
                <a:cubicBezTo>
                  <a:pt x="187595" y="14288"/>
                  <a:pt x="154305" y="55901"/>
                  <a:pt x="154305" y="107156"/>
                </a:cubicBezTo>
                <a:cubicBezTo>
                  <a:pt x="154305" y="158412"/>
                  <a:pt x="187595" y="200025"/>
                  <a:pt x="228600" y="200025"/>
                </a:cubicBezTo>
                <a:close/>
                <a:moveTo>
                  <a:pt x="68580" y="207169"/>
                </a:moveTo>
                <a:cubicBezTo>
                  <a:pt x="96968" y="207169"/>
                  <a:pt x="120015" y="178360"/>
                  <a:pt x="120015" y="142875"/>
                </a:cubicBezTo>
                <a:cubicBezTo>
                  <a:pt x="120015" y="107390"/>
                  <a:pt x="96968" y="78581"/>
                  <a:pt x="68580" y="78581"/>
                </a:cubicBezTo>
                <a:cubicBezTo>
                  <a:pt x="40192" y="78581"/>
                  <a:pt x="17145" y="107390"/>
                  <a:pt x="17145" y="142875"/>
                </a:cubicBezTo>
                <a:cubicBezTo>
                  <a:pt x="17145" y="178360"/>
                  <a:pt x="40192" y="207169"/>
                  <a:pt x="68580" y="207169"/>
                </a:cubicBezTo>
                <a:close/>
                <a:moveTo>
                  <a:pt x="0" y="371475"/>
                </a:moveTo>
                <a:lnTo>
                  <a:pt x="0" y="400050"/>
                </a:lnTo>
                <a:cubicBezTo>
                  <a:pt x="0" y="415856"/>
                  <a:pt x="10216" y="428625"/>
                  <a:pt x="22860" y="428625"/>
                </a:cubicBezTo>
                <a:lnTo>
                  <a:pt x="84796" y="428625"/>
                </a:lnTo>
                <a:cubicBezTo>
                  <a:pt x="81725" y="419874"/>
                  <a:pt x="80010" y="410230"/>
                  <a:pt x="80010" y="400050"/>
                </a:cubicBezTo>
                <a:lnTo>
                  <a:pt x="80010" y="385763"/>
                </a:lnTo>
                <a:cubicBezTo>
                  <a:pt x="80010" y="338257"/>
                  <a:pt x="94298" y="294858"/>
                  <a:pt x="117800" y="261997"/>
                </a:cubicBezTo>
                <a:cubicBezTo>
                  <a:pt x="109442" y="258872"/>
                  <a:pt x="100584" y="257175"/>
                  <a:pt x="91440" y="257175"/>
                </a:cubicBezTo>
                <a:cubicBezTo>
                  <a:pt x="40934" y="257175"/>
                  <a:pt x="0" y="308342"/>
                  <a:pt x="0" y="371475"/>
                </a:cubicBezTo>
                <a:close/>
                <a:moveTo>
                  <a:pt x="440055" y="142875"/>
                </a:moveTo>
                <a:cubicBezTo>
                  <a:pt x="440055" y="107390"/>
                  <a:pt x="417008" y="78581"/>
                  <a:pt x="388620" y="78581"/>
                </a:cubicBezTo>
                <a:cubicBezTo>
                  <a:pt x="360232" y="78581"/>
                  <a:pt x="337185" y="107390"/>
                  <a:pt x="337185" y="142875"/>
                </a:cubicBezTo>
                <a:cubicBezTo>
                  <a:pt x="337185" y="178360"/>
                  <a:pt x="360232" y="207169"/>
                  <a:pt x="388620" y="207169"/>
                </a:cubicBezTo>
                <a:cubicBezTo>
                  <a:pt x="417008" y="207169"/>
                  <a:pt x="440055" y="178360"/>
                  <a:pt x="440055" y="142875"/>
                </a:cubicBezTo>
                <a:close/>
                <a:moveTo>
                  <a:pt x="114300" y="385763"/>
                </a:moveTo>
                <a:lnTo>
                  <a:pt x="114300" y="400050"/>
                </a:lnTo>
                <a:cubicBezTo>
                  <a:pt x="114300" y="415856"/>
                  <a:pt x="124516" y="428625"/>
                  <a:pt x="137160" y="428625"/>
                </a:cubicBezTo>
                <a:lnTo>
                  <a:pt x="249174" y="428625"/>
                </a:lnTo>
                <a:cubicBezTo>
                  <a:pt x="244102" y="409337"/>
                  <a:pt x="244673" y="388977"/>
                  <a:pt x="256818" y="371475"/>
                </a:cubicBezTo>
                <a:cubicBezTo>
                  <a:pt x="246817" y="357009"/>
                  <a:pt x="242173" y="336024"/>
                  <a:pt x="248674" y="314950"/>
                </a:cubicBezTo>
                <a:cubicBezTo>
                  <a:pt x="253389" y="299680"/>
                  <a:pt x="260033" y="285393"/>
                  <a:pt x="268248" y="272713"/>
                </a:cubicBezTo>
                <a:cubicBezTo>
                  <a:pt x="272105" y="266819"/>
                  <a:pt x="276535" y="262265"/>
                  <a:pt x="281321" y="258961"/>
                </a:cubicBezTo>
                <a:cubicBezTo>
                  <a:pt x="265533" y="248692"/>
                  <a:pt x="247602" y="242888"/>
                  <a:pt x="228600" y="242888"/>
                </a:cubicBezTo>
                <a:cubicBezTo>
                  <a:pt x="165449" y="242888"/>
                  <a:pt x="114300" y="306824"/>
                  <a:pt x="114300" y="385763"/>
                </a:cubicBezTo>
                <a:close/>
                <a:moveTo>
                  <a:pt x="446199" y="346383"/>
                </a:moveTo>
                <a:cubicBezTo>
                  <a:pt x="450699" y="343168"/>
                  <a:pt x="452985" y="336471"/>
                  <a:pt x="451056" y="330309"/>
                </a:cubicBezTo>
                <a:cubicBezTo>
                  <a:pt x="447627" y="319236"/>
                  <a:pt x="442841" y="308789"/>
                  <a:pt x="436840" y="299591"/>
                </a:cubicBezTo>
                <a:cubicBezTo>
                  <a:pt x="433554" y="294501"/>
                  <a:pt x="427768" y="293608"/>
                  <a:pt x="423267" y="296912"/>
                </a:cubicBezTo>
                <a:cubicBezTo>
                  <a:pt x="407694" y="308164"/>
                  <a:pt x="388549" y="294412"/>
                  <a:pt x="388549" y="271820"/>
                </a:cubicBezTo>
                <a:cubicBezTo>
                  <a:pt x="388549" y="265301"/>
                  <a:pt x="385048" y="259497"/>
                  <a:pt x="379905" y="258514"/>
                </a:cubicBezTo>
                <a:cubicBezTo>
                  <a:pt x="370689" y="256729"/>
                  <a:pt x="360759" y="256729"/>
                  <a:pt x="351544" y="258514"/>
                </a:cubicBezTo>
                <a:cubicBezTo>
                  <a:pt x="346400" y="259497"/>
                  <a:pt x="342900" y="265301"/>
                  <a:pt x="342900" y="271820"/>
                </a:cubicBezTo>
                <a:cubicBezTo>
                  <a:pt x="342900" y="294322"/>
                  <a:pt x="323755" y="308164"/>
                  <a:pt x="308181" y="296912"/>
                </a:cubicBezTo>
                <a:cubicBezTo>
                  <a:pt x="303681" y="293697"/>
                  <a:pt x="297894" y="294590"/>
                  <a:pt x="294608" y="299591"/>
                </a:cubicBezTo>
                <a:cubicBezTo>
                  <a:pt x="288608" y="308789"/>
                  <a:pt x="283821" y="319236"/>
                  <a:pt x="280392" y="330309"/>
                </a:cubicBezTo>
                <a:cubicBezTo>
                  <a:pt x="278535" y="336381"/>
                  <a:pt x="280749" y="343079"/>
                  <a:pt x="285250" y="346293"/>
                </a:cubicBezTo>
                <a:cubicBezTo>
                  <a:pt x="300895" y="357545"/>
                  <a:pt x="300895" y="385137"/>
                  <a:pt x="285250" y="396478"/>
                </a:cubicBezTo>
                <a:cubicBezTo>
                  <a:pt x="280749" y="399693"/>
                  <a:pt x="278463" y="406390"/>
                  <a:pt x="280392" y="412462"/>
                </a:cubicBezTo>
                <a:cubicBezTo>
                  <a:pt x="283821" y="423535"/>
                  <a:pt x="288608" y="433983"/>
                  <a:pt x="294608" y="443180"/>
                </a:cubicBezTo>
                <a:cubicBezTo>
                  <a:pt x="297894" y="448270"/>
                  <a:pt x="303681" y="449163"/>
                  <a:pt x="308181" y="445859"/>
                </a:cubicBezTo>
                <a:cubicBezTo>
                  <a:pt x="323755" y="434608"/>
                  <a:pt x="342900" y="448449"/>
                  <a:pt x="342900" y="470952"/>
                </a:cubicBezTo>
                <a:cubicBezTo>
                  <a:pt x="342900" y="477470"/>
                  <a:pt x="346400" y="483275"/>
                  <a:pt x="351544" y="484257"/>
                </a:cubicBezTo>
                <a:cubicBezTo>
                  <a:pt x="360759" y="486043"/>
                  <a:pt x="370689" y="486043"/>
                  <a:pt x="379905" y="484257"/>
                </a:cubicBezTo>
                <a:cubicBezTo>
                  <a:pt x="385048" y="483275"/>
                  <a:pt x="388549" y="477470"/>
                  <a:pt x="388549" y="470952"/>
                </a:cubicBezTo>
                <a:cubicBezTo>
                  <a:pt x="388549" y="448449"/>
                  <a:pt x="407694" y="434608"/>
                  <a:pt x="423267" y="445859"/>
                </a:cubicBezTo>
                <a:cubicBezTo>
                  <a:pt x="427768" y="449074"/>
                  <a:pt x="433554" y="448181"/>
                  <a:pt x="436840" y="443180"/>
                </a:cubicBezTo>
                <a:cubicBezTo>
                  <a:pt x="442841" y="433983"/>
                  <a:pt x="447627" y="423535"/>
                  <a:pt x="451056" y="412462"/>
                </a:cubicBezTo>
                <a:cubicBezTo>
                  <a:pt x="452914" y="406390"/>
                  <a:pt x="450699" y="399693"/>
                  <a:pt x="446199" y="396478"/>
                </a:cubicBezTo>
                <a:cubicBezTo>
                  <a:pt x="430554" y="385227"/>
                  <a:pt x="430554" y="357634"/>
                  <a:pt x="446199" y="346293"/>
                </a:cubicBezTo>
                <a:close/>
                <a:moveTo>
                  <a:pt x="337185" y="371475"/>
                </a:moveTo>
                <a:cubicBezTo>
                  <a:pt x="337185" y="351761"/>
                  <a:pt x="349989" y="335756"/>
                  <a:pt x="365760" y="335756"/>
                </a:cubicBezTo>
                <a:cubicBezTo>
                  <a:pt x="381531" y="335756"/>
                  <a:pt x="394335" y="351761"/>
                  <a:pt x="394335" y="371475"/>
                </a:cubicBezTo>
                <a:cubicBezTo>
                  <a:pt x="394335" y="391189"/>
                  <a:pt x="381531" y="407194"/>
                  <a:pt x="365760" y="407194"/>
                </a:cubicBezTo>
                <a:cubicBezTo>
                  <a:pt x="349989" y="407194"/>
                  <a:pt x="337185" y="391189"/>
                  <a:pt x="337185" y="371475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5" name="Shape 13"/>
          <p:cNvSpPr/>
          <p:nvPr/>
        </p:nvSpPr>
        <p:spPr>
          <a:xfrm>
            <a:off x="10922000" y="3048000"/>
            <a:ext cx="4572000" cy="508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sx="100000" sy="100000" kx="0" ky="0" algn="bl" rotWithShape="0" blurRad="203200" dist="50800" dir="5400000">
              <a:srgbClr val="000000">
                <a:alpha val="5098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11303000" y="3429000"/>
            <a:ext cx="1016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4800" dirty="0"/>
          </a:p>
        </p:txBody>
      </p:sp>
      <p:sp>
        <p:nvSpPr>
          <p:cNvPr id="17" name="Text 15"/>
          <p:cNvSpPr/>
          <p:nvPr/>
        </p:nvSpPr>
        <p:spPr>
          <a:xfrm>
            <a:off x="11303000" y="43180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实操案例演示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1303000" y="4889500"/>
            <a:ext cx="381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从文件撰写到数据分析，从浏览器自动化到视频分析，全方位落地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1303000" y="7112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" y="85725"/>
                </a:moveTo>
                <a:cubicBezTo>
                  <a:pt x="45720" y="54203"/>
                  <a:pt x="66223" y="28575"/>
                  <a:pt x="91440" y="28575"/>
                </a:cubicBezTo>
                <a:lnTo>
                  <a:pt x="365760" y="28575"/>
                </a:lnTo>
                <a:cubicBezTo>
                  <a:pt x="390977" y="28575"/>
                  <a:pt x="411480" y="54203"/>
                  <a:pt x="411480" y="85725"/>
                </a:cubicBezTo>
                <a:lnTo>
                  <a:pt x="411480" y="300038"/>
                </a:lnTo>
                <a:lnTo>
                  <a:pt x="365760" y="300038"/>
                </a:lnTo>
                <a:lnTo>
                  <a:pt x="365760" y="85725"/>
                </a:lnTo>
                <a:lnTo>
                  <a:pt x="91440" y="85725"/>
                </a:lnTo>
                <a:lnTo>
                  <a:pt x="91440" y="300038"/>
                </a:lnTo>
                <a:lnTo>
                  <a:pt x="45720" y="300038"/>
                </a:lnTo>
                <a:lnTo>
                  <a:pt x="45720" y="85725"/>
                </a:lnTo>
                <a:close/>
                <a:moveTo>
                  <a:pt x="0" y="360045"/>
                </a:moveTo>
                <a:cubicBezTo>
                  <a:pt x="0" y="350580"/>
                  <a:pt x="6144" y="342900"/>
                  <a:pt x="13716" y="342900"/>
                </a:cubicBezTo>
                <a:lnTo>
                  <a:pt x="443484" y="342900"/>
                </a:lnTo>
                <a:cubicBezTo>
                  <a:pt x="451056" y="342900"/>
                  <a:pt x="457200" y="350580"/>
                  <a:pt x="457200" y="360045"/>
                </a:cubicBezTo>
                <a:cubicBezTo>
                  <a:pt x="457200" y="397907"/>
                  <a:pt x="432626" y="428625"/>
                  <a:pt x="402336" y="428625"/>
                </a:cubicBezTo>
                <a:lnTo>
                  <a:pt x="54864" y="428625"/>
                </a:lnTo>
                <a:cubicBezTo>
                  <a:pt x="24575" y="428625"/>
                  <a:pt x="0" y="397907"/>
                  <a:pt x="0" y="360045"/>
                </a:cubicBezTo>
                <a:close/>
                <a:moveTo>
                  <a:pt x="200739" y="186630"/>
                </a:moveTo>
                <a:lnTo>
                  <a:pt x="178594" y="214313"/>
                </a:lnTo>
                <a:lnTo>
                  <a:pt x="200739" y="241995"/>
                </a:lnTo>
                <a:cubicBezTo>
                  <a:pt x="207455" y="250388"/>
                  <a:pt x="207455" y="263962"/>
                  <a:pt x="200739" y="272266"/>
                </a:cubicBezTo>
                <a:cubicBezTo>
                  <a:pt x="194024" y="280571"/>
                  <a:pt x="183166" y="280660"/>
                  <a:pt x="176522" y="272266"/>
                </a:cubicBezTo>
                <a:lnTo>
                  <a:pt x="142232" y="229404"/>
                </a:lnTo>
                <a:cubicBezTo>
                  <a:pt x="135517" y="221010"/>
                  <a:pt x="135517" y="207437"/>
                  <a:pt x="142232" y="199132"/>
                </a:cubicBezTo>
                <a:lnTo>
                  <a:pt x="176522" y="156270"/>
                </a:lnTo>
                <a:cubicBezTo>
                  <a:pt x="183237" y="147876"/>
                  <a:pt x="194096" y="147876"/>
                  <a:pt x="200739" y="156270"/>
                </a:cubicBezTo>
                <a:cubicBezTo>
                  <a:pt x="207383" y="164663"/>
                  <a:pt x="207455" y="178237"/>
                  <a:pt x="200739" y="186541"/>
                </a:cubicBezTo>
                <a:close/>
                <a:moveTo>
                  <a:pt x="280749" y="156270"/>
                </a:moveTo>
                <a:lnTo>
                  <a:pt x="315039" y="199132"/>
                </a:lnTo>
                <a:cubicBezTo>
                  <a:pt x="321755" y="207526"/>
                  <a:pt x="321755" y="221099"/>
                  <a:pt x="315039" y="229404"/>
                </a:cubicBezTo>
                <a:lnTo>
                  <a:pt x="280749" y="272266"/>
                </a:lnTo>
                <a:cubicBezTo>
                  <a:pt x="274034" y="280660"/>
                  <a:pt x="263176" y="280660"/>
                  <a:pt x="256532" y="272266"/>
                </a:cubicBezTo>
                <a:cubicBezTo>
                  <a:pt x="249888" y="263872"/>
                  <a:pt x="249817" y="250299"/>
                  <a:pt x="256532" y="241995"/>
                </a:cubicBezTo>
                <a:lnTo>
                  <a:pt x="278678" y="214313"/>
                </a:lnTo>
                <a:lnTo>
                  <a:pt x="256532" y="186630"/>
                </a:lnTo>
                <a:cubicBezTo>
                  <a:pt x="249817" y="178237"/>
                  <a:pt x="249817" y="164663"/>
                  <a:pt x="256532" y="156359"/>
                </a:cubicBezTo>
                <a:cubicBezTo>
                  <a:pt x="263247" y="148054"/>
                  <a:pt x="274106" y="147965"/>
                  <a:pt x="280749" y="156359"/>
                </a:cubicBezTo>
                <a:close/>
              </a:path>
            </a:pathLst>
          </a:custGeom>
          <a:solidFill>
            <a:srgbClr val="1B3A4B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6wlyl6b4xcxuc/mnt/agents/output/ai_empower_luzhou/images/7_AI_Powered_Manufacturing_Driving.png">    </p:cNvPr>
          <p:cNvPicPr>
            <a:picLocks noChangeAspect="1"/>
          </p:cNvPicPr>
          <p:nvPr/>
        </p:nvPicPr>
        <p:blipFill>
          <a:blip r:embed="rId1"/>
          <a:srcRect l="6695" r="6695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F1A24">
                  <a:alpha val="91000"/>
                </a:srgbClr>
              </a:gs>
              <a:gs pos="50000">
                <a:srgbClr val="0F1A24">
                  <a:alpha val="82000"/>
                </a:srgbClr>
              </a:gs>
              <a:gs pos="100000">
                <a:srgbClr val="0F1A24">
                  <a:alpha val="63000"/>
                </a:srgbClr>
              </a:gs>
            </a:gsLst>
            <a:lin ang="5400000" scaled="1"/>
          </a:gra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858000" y="2540000"/>
            <a:ext cx="2540000" cy="508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2"/>
          <p:cNvSpPr/>
          <p:nvPr/>
        </p:nvSpPr>
        <p:spPr>
          <a:xfrm>
            <a:off x="1778000" y="2921000"/>
            <a:ext cx="1270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AI赋能业务而非替代人力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3048000" y="3937000"/>
            <a:ext cx="1016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掌握AI的人，将替代不掌握AI的人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858000" y="4762500"/>
            <a:ext cx="2540000" cy="25400"/>
          </a:xfrm>
          <a:prstGeom prst="rect">
            <a:avLst/>
          </a:prstGeom>
          <a:solidFill>
            <a:srgbClr val="FFFFFF">
              <a:alpha val="18824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318000" y="5143500"/>
            <a:ext cx="762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行动建议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3683000" y="5651500"/>
            <a:ext cx="889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选一个工具 · 做一个尝试 · 解决一个实际问题</a:t>
            </a:r>
            <a:endParaRPr lang="en-US" sz="1800" dirty="0"/>
          </a:p>
          <a:p>
            <a:pPr algn="ctr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从今天开始，让AI成为你的得力助手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4318000" y="7112000"/>
            <a:ext cx="762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6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泸州市安全协会将持续为会员单位提供AI赋能支持</a:t>
            </a:r>
            <a:endParaRPr lang="en-US" sz="1600" dirty="0"/>
          </a:p>
          <a:p>
            <a:pPr algn="ctr">
              <a:lnSpc>
                <a:spcPct val="16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感谢聆听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6wlyl6b4xcxuc/mnt/agents/output/ai_empower_luzhou/images/6_Ways_IIoT_and_AI_are_empowering_smart.png">    </p:cNvPr>
          <p:cNvPicPr>
            <a:picLocks noChangeAspect="1"/>
          </p:cNvPicPr>
          <p:nvPr/>
        </p:nvPicPr>
        <p:blipFill>
          <a:blip r:embed="rId1"/>
          <a:srcRect l="0" r="0" t="242" b="242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F1A24">
                  <a:alpha val="91000"/>
                </a:srgbClr>
              </a:gs>
              <a:gs pos="50000">
                <a:srgbClr val="0F1A24">
                  <a:alpha val="75000"/>
                </a:srgbClr>
              </a:gs>
              <a:gs pos="100000">
                <a:srgbClr val="0F1A24">
                  <a:alpha val="50000"/>
                </a:srgbClr>
              </a:gs>
            </a:gsLst>
            <a:lin ang="0" scaled="1"/>
          </a:gra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62000" y="1016000"/>
            <a:ext cx="5080000" cy="279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20000" dirty="0"/>
          </a:p>
        </p:txBody>
      </p:sp>
      <p:sp>
        <p:nvSpPr>
          <p:cNvPr id="5" name="Shape 2"/>
          <p:cNvSpPr/>
          <p:nvPr/>
        </p:nvSpPr>
        <p:spPr>
          <a:xfrm>
            <a:off x="1016000" y="3810000"/>
            <a:ext cx="762000" cy="508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6" name="Text 3"/>
          <p:cNvSpPr/>
          <p:nvPr/>
        </p:nvSpPr>
        <p:spPr>
          <a:xfrm>
            <a:off x="1016000" y="4064000"/>
            <a:ext cx="8890000" cy="66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3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大模型与AI认知提升</a:t>
            </a:r>
            <a:endParaRPr lang="en-US" sz="3800" dirty="0"/>
          </a:p>
        </p:txBody>
      </p:sp>
      <p:sp>
        <p:nvSpPr>
          <p:cNvPr id="7" name="Text 4"/>
          <p:cNvSpPr/>
          <p:nvPr/>
        </p:nvSpPr>
        <p:spPr>
          <a:xfrm>
            <a:off x="1016000" y="4953000"/>
            <a:ext cx="889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深度理解大模型能力边界与局限</a:t>
            </a:r>
            <a:endParaRPr lang="en-US" sz="1800" dirty="0"/>
          </a:p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建立"AI赋能业务而非替代人力"的组织认知框架</a:t>
            </a:r>
            <a:endParaRPr lang="en-US" sz="18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AI应用工具的三轮演变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3"/>
          <p:cNvSpPr/>
          <p:nvPr/>
        </p:nvSpPr>
        <p:spPr>
          <a:xfrm>
            <a:off x="762000" y="1625600"/>
            <a:ext cx="1143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6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2025年AI进入大众视野以来，应用工具经历了从"能对话"到"能制作"再到"能执行"的三轮进化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62000" y="2286000"/>
            <a:ext cx="4572000" cy="5842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</p:spPr>
      </p:sp>
      <p:sp>
        <p:nvSpPr>
          <p:cNvPr id="7" name="Text 5"/>
          <p:cNvSpPr/>
          <p:nvPr/>
        </p:nvSpPr>
        <p:spPr>
          <a:xfrm>
            <a:off x="1143000" y="2667000"/>
            <a:ext cx="762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0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4000" dirty="0"/>
          </a:p>
        </p:txBody>
      </p:sp>
      <p:sp>
        <p:nvSpPr>
          <p:cNvPr id="8" name="Text 6"/>
          <p:cNvSpPr/>
          <p:nvPr/>
        </p:nvSpPr>
        <p:spPr>
          <a:xfrm>
            <a:off x="1143000" y="3429000"/>
            <a:ext cx="381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聊天型工具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143000" y="3937000"/>
            <a:ext cx="3810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以自然语言对话为核心，完成信息获取、文本生成、知识问答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代表：</a:t>
            </a:r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豆包、通义千问、DeepSeek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143000" y="7366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70933" y="114300"/>
                </a:moveTo>
                <a:cubicBezTo>
                  <a:pt x="270933" y="191452"/>
                  <a:pt x="210256" y="254000"/>
                  <a:pt x="135467" y="254000"/>
                </a:cubicBezTo>
                <a:cubicBezTo>
                  <a:pt x="116628" y="254000"/>
                  <a:pt x="98707" y="250031"/>
                  <a:pt x="82409" y="242888"/>
                </a:cubicBezTo>
                <a:lnTo>
                  <a:pt x="24836" y="277178"/>
                </a:lnTo>
                <a:cubicBezTo>
                  <a:pt x="18274" y="281067"/>
                  <a:pt x="10231" y="279717"/>
                  <a:pt x="4939" y="273844"/>
                </a:cubicBezTo>
                <a:cubicBezTo>
                  <a:pt x="-353" y="267970"/>
                  <a:pt x="-1552" y="258842"/>
                  <a:pt x="1976" y="251460"/>
                </a:cubicBezTo>
                <a:lnTo>
                  <a:pt x="27093" y="198120"/>
                </a:lnTo>
                <a:cubicBezTo>
                  <a:pt x="10089" y="174784"/>
                  <a:pt x="0" y="145733"/>
                  <a:pt x="0" y="114300"/>
                </a:cubicBezTo>
                <a:cubicBezTo>
                  <a:pt x="0" y="37147"/>
                  <a:pt x="60678" y="-25400"/>
                  <a:pt x="135467" y="-25400"/>
                </a:cubicBezTo>
                <a:cubicBezTo>
                  <a:pt x="210256" y="-25400"/>
                  <a:pt x="270933" y="37147"/>
                  <a:pt x="270933" y="114300"/>
                </a:cubicBezTo>
                <a:close/>
                <a:moveTo>
                  <a:pt x="270933" y="406400"/>
                </a:moveTo>
                <a:cubicBezTo>
                  <a:pt x="204541" y="406400"/>
                  <a:pt x="149296" y="357108"/>
                  <a:pt x="137724" y="292100"/>
                </a:cubicBezTo>
                <a:cubicBezTo>
                  <a:pt x="222391" y="290909"/>
                  <a:pt x="295981" y="223123"/>
                  <a:pt x="304094" y="131207"/>
                </a:cubicBezTo>
                <a:cubicBezTo>
                  <a:pt x="362867" y="146447"/>
                  <a:pt x="406400" y="201295"/>
                  <a:pt x="406400" y="266700"/>
                </a:cubicBezTo>
                <a:cubicBezTo>
                  <a:pt x="406400" y="298133"/>
                  <a:pt x="396311" y="327184"/>
                  <a:pt x="379307" y="350520"/>
                </a:cubicBezTo>
                <a:lnTo>
                  <a:pt x="404424" y="403860"/>
                </a:lnTo>
                <a:cubicBezTo>
                  <a:pt x="407882" y="411242"/>
                  <a:pt x="406682" y="420291"/>
                  <a:pt x="401461" y="426244"/>
                </a:cubicBezTo>
                <a:cubicBezTo>
                  <a:pt x="396240" y="432197"/>
                  <a:pt x="388126" y="433546"/>
                  <a:pt x="381564" y="429578"/>
                </a:cubicBezTo>
                <a:lnTo>
                  <a:pt x="323991" y="395288"/>
                </a:lnTo>
                <a:cubicBezTo>
                  <a:pt x="307693" y="402431"/>
                  <a:pt x="289772" y="406400"/>
                  <a:pt x="270933" y="406400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1" name="Shape 9"/>
          <p:cNvSpPr/>
          <p:nvPr/>
        </p:nvSpPr>
        <p:spPr>
          <a:xfrm>
            <a:off x="5461000" y="5016500"/>
            <a:ext cx="508000" cy="0"/>
          </a:xfrm>
          <a:prstGeom prst="straightConnector1">
            <a:avLst/>
          </a:prstGeom>
          <a:noFill/>
          <a:ln w="25400">
            <a:solidFill>
              <a:srgbClr val="C87D2F"/>
            </a:solidFill>
            <a:prstDash val="solid"/>
            <a:headEnd type="none"/>
            <a:tailEnd type="arrow"/>
          </a:ln>
        </p:spPr>
      </p:sp>
      <p:sp>
        <p:nvSpPr>
          <p:cNvPr id="12" name="Shape 10"/>
          <p:cNvSpPr/>
          <p:nvPr/>
        </p:nvSpPr>
        <p:spPr>
          <a:xfrm>
            <a:off x="6096000" y="2286000"/>
            <a:ext cx="4572000" cy="5842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</p:spPr>
      </p:sp>
      <p:sp>
        <p:nvSpPr>
          <p:cNvPr id="13" name="Text 11"/>
          <p:cNvSpPr/>
          <p:nvPr/>
        </p:nvSpPr>
        <p:spPr>
          <a:xfrm>
            <a:off x="6477000" y="2667000"/>
            <a:ext cx="762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0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4000" dirty="0"/>
          </a:p>
        </p:txBody>
      </p:sp>
      <p:sp>
        <p:nvSpPr>
          <p:cNvPr id="14" name="Text 12"/>
          <p:cNvSpPr/>
          <p:nvPr/>
        </p:nvSpPr>
        <p:spPr>
          <a:xfrm>
            <a:off x="6477000" y="3429000"/>
            <a:ext cx="381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垂直领域型工具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6477000" y="3937000"/>
            <a:ext cx="3810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聚焦特定专业领域，提供数字媒体制作等专业级输出能力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代表：</a:t>
            </a:r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即梦、可灵、通义万相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477000" y="7366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339019" y="8176"/>
                </a:moveTo>
                <a:lnTo>
                  <a:pt x="182809" y="125413"/>
                </a:lnTo>
                <a:cubicBezTo>
                  <a:pt x="162278" y="140811"/>
                  <a:pt x="149225" y="165814"/>
                  <a:pt x="147108" y="193119"/>
                </a:cubicBezTo>
                <a:cubicBezTo>
                  <a:pt x="191064" y="203279"/>
                  <a:pt x="225707" y="242253"/>
                  <a:pt x="234809" y="291783"/>
                </a:cubicBezTo>
                <a:cubicBezTo>
                  <a:pt x="259151" y="289401"/>
                  <a:pt x="281305" y="274717"/>
                  <a:pt x="294993" y="251619"/>
                </a:cubicBezTo>
                <a:lnTo>
                  <a:pt x="399133" y="75803"/>
                </a:lnTo>
                <a:cubicBezTo>
                  <a:pt x="403860" y="67786"/>
                  <a:pt x="406400" y="58420"/>
                  <a:pt x="406400" y="48736"/>
                </a:cubicBezTo>
                <a:cubicBezTo>
                  <a:pt x="406400" y="21828"/>
                  <a:pt x="386997" y="0"/>
                  <a:pt x="363079" y="0"/>
                </a:cubicBezTo>
                <a:cubicBezTo>
                  <a:pt x="354542" y="0"/>
                  <a:pt x="346146" y="2858"/>
                  <a:pt x="339019" y="8176"/>
                </a:cubicBezTo>
                <a:close/>
                <a:moveTo>
                  <a:pt x="203200" y="317500"/>
                </a:moveTo>
                <a:cubicBezTo>
                  <a:pt x="203200" y="268367"/>
                  <a:pt x="167852" y="228600"/>
                  <a:pt x="124178" y="228600"/>
                </a:cubicBezTo>
                <a:cubicBezTo>
                  <a:pt x="80504" y="228600"/>
                  <a:pt x="45156" y="268367"/>
                  <a:pt x="45156" y="317500"/>
                </a:cubicBezTo>
                <a:cubicBezTo>
                  <a:pt x="45156" y="320596"/>
                  <a:pt x="45297" y="323691"/>
                  <a:pt x="45579" y="326708"/>
                </a:cubicBezTo>
                <a:cubicBezTo>
                  <a:pt x="46849" y="340598"/>
                  <a:pt x="38382" y="355600"/>
                  <a:pt x="25964" y="355600"/>
                </a:cubicBezTo>
                <a:lnTo>
                  <a:pt x="22578" y="355600"/>
                </a:lnTo>
                <a:cubicBezTo>
                  <a:pt x="10089" y="355600"/>
                  <a:pt x="0" y="366951"/>
                  <a:pt x="0" y="381000"/>
                </a:cubicBezTo>
                <a:cubicBezTo>
                  <a:pt x="0" y="395049"/>
                  <a:pt x="10089" y="406400"/>
                  <a:pt x="22578" y="406400"/>
                </a:cubicBezTo>
                <a:lnTo>
                  <a:pt x="124178" y="406400"/>
                </a:lnTo>
                <a:cubicBezTo>
                  <a:pt x="167852" y="406400"/>
                  <a:pt x="203200" y="366633"/>
                  <a:pt x="203200" y="317500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7" name="Shape 15"/>
          <p:cNvSpPr/>
          <p:nvPr/>
        </p:nvSpPr>
        <p:spPr>
          <a:xfrm>
            <a:off x="10795000" y="5016500"/>
            <a:ext cx="508000" cy="0"/>
          </a:xfrm>
          <a:prstGeom prst="straightConnector1">
            <a:avLst/>
          </a:prstGeom>
          <a:noFill/>
          <a:ln w="25400">
            <a:solidFill>
              <a:srgbClr val="C87D2F"/>
            </a:solidFill>
            <a:prstDash val="solid"/>
            <a:headEnd type="none"/>
            <a:tailEnd type="arrow"/>
          </a:ln>
        </p:spPr>
      </p:sp>
      <p:sp>
        <p:nvSpPr>
          <p:cNvPr id="18" name="Shape 16"/>
          <p:cNvSpPr/>
          <p:nvPr/>
        </p:nvSpPr>
        <p:spPr>
          <a:xfrm>
            <a:off x="11430000" y="2286000"/>
            <a:ext cx="4064000" cy="5842000"/>
          </a:xfrm>
          <a:prstGeom prst="roundRect">
            <a:avLst>
              <a:gd name="adj" fmla="val 8000"/>
            </a:avLst>
          </a:prstGeom>
          <a:solidFill>
            <a:srgbClr val="1B3A4B"/>
          </a:solidFill>
          <a:ln/>
        </p:spPr>
      </p:sp>
      <p:sp>
        <p:nvSpPr>
          <p:cNvPr id="19" name="Text 17"/>
          <p:cNvSpPr/>
          <p:nvPr/>
        </p:nvSpPr>
        <p:spPr>
          <a:xfrm>
            <a:off x="11811000" y="2667000"/>
            <a:ext cx="7620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0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4000" dirty="0"/>
          </a:p>
        </p:txBody>
      </p:sp>
      <p:sp>
        <p:nvSpPr>
          <p:cNvPr id="20" name="Text 18"/>
          <p:cNvSpPr/>
          <p:nvPr/>
        </p:nvSpPr>
        <p:spPr>
          <a:xfrm>
            <a:off x="11811000" y="3429000"/>
            <a:ext cx="3302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智能体型工具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1811000" y="3937000"/>
            <a:ext cx="3302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具备任务规划、工具调用、自主执行的Agent能力</a:t>
            </a:r>
            <a:endParaRPr lang="en-US" sz="16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代表：</a:t>
            </a:r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TRAE、Workbody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811000" y="7366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23520" y="0"/>
                </a:moveTo>
                <a:cubicBezTo>
                  <a:pt x="223520" y="-14049"/>
                  <a:pt x="214440" y="-25400"/>
                  <a:pt x="203200" y="-25400"/>
                </a:cubicBezTo>
                <a:cubicBezTo>
                  <a:pt x="191961" y="-25400"/>
                  <a:pt x="182880" y="-14049"/>
                  <a:pt x="182880" y="0"/>
                </a:cubicBezTo>
                <a:lnTo>
                  <a:pt x="182880" y="50800"/>
                </a:lnTo>
                <a:lnTo>
                  <a:pt x="121920" y="50800"/>
                </a:lnTo>
                <a:cubicBezTo>
                  <a:pt x="88265" y="50800"/>
                  <a:pt x="60960" y="84931"/>
                  <a:pt x="60960" y="127000"/>
                </a:cubicBezTo>
                <a:lnTo>
                  <a:pt x="60960" y="304800"/>
                </a:lnTo>
                <a:cubicBezTo>
                  <a:pt x="60960" y="346869"/>
                  <a:pt x="88265" y="381000"/>
                  <a:pt x="121920" y="381000"/>
                </a:cubicBezTo>
                <a:lnTo>
                  <a:pt x="284480" y="381000"/>
                </a:lnTo>
                <a:cubicBezTo>
                  <a:pt x="318135" y="381000"/>
                  <a:pt x="345440" y="346869"/>
                  <a:pt x="345440" y="304800"/>
                </a:cubicBezTo>
                <a:lnTo>
                  <a:pt x="345440" y="127000"/>
                </a:lnTo>
                <a:cubicBezTo>
                  <a:pt x="345440" y="84931"/>
                  <a:pt x="318135" y="50800"/>
                  <a:pt x="284480" y="50800"/>
                </a:cubicBezTo>
                <a:lnTo>
                  <a:pt x="223520" y="50800"/>
                </a:lnTo>
                <a:lnTo>
                  <a:pt x="223520" y="0"/>
                </a:lnTo>
                <a:close/>
                <a:moveTo>
                  <a:pt x="101600" y="292100"/>
                </a:moveTo>
                <a:cubicBezTo>
                  <a:pt x="101600" y="281543"/>
                  <a:pt x="108394" y="273050"/>
                  <a:pt x="116840" y="273050"/>
                </a:cubicBezTo>
                <a:lnTo>
                  <a:pt x="137160" y="273050"/>
                </a:lnTo>
                <a:cubicBezTo>
                  <a:pt x="145606" y="273050"/>
                  <a:pt x="152400" y="281543"/>
                  <a:pt x="152400" y="292100"/>
                </a:cubicBezTo>
                <a:cubicBezTo>
                  <a:pt x="152400" y="302657"/>
                  <a:pt x="145606" y="311150"/>
                  <a:pt x="137160" y="311150"/>
                </a:cubicBezTo>
                <a:lnTo>
                  <a:pt x="116840" y="311150"/>
                </a:lnTo>
                <a:cubicBezTo>
                  <a:pt x="108394" y="311150"/>
                  <a:pt x="101600" y="302657"/>
                  <a:pt x="101600" y="292100"/>
                </a:cubicBezTo>
                <a:close/>
                <a:moveTo>
                  <a:pt x="177800" y="292100"/>
                </a:moveTo>
                <a:cubicBezTo>
                  <a:pt x="177800" y="281543"/>
                  <a:pt x="184595" y="273050"/>
                  <a:pt x="193040" y="273050"/>
                </a:cubicBezTo>
                <a:lnTo>
                  <a:pt x="213360" y="273050"/>
                </a:lnTo>
                <a:cubicBezTo>
                  <a:pt x="221806" y="273050"/>
                  <a:pt x="228600" y="281543"/>
                  <a:pt x="228600" y="292100"/>
                </a:cubicBezTo>
                <a:cubicBezTo>
                  <a:pt x="228600" y="302657"/>
                  <a:pt x="221806" y="311150"/>
                  <a:pt x="213360" y="311150"/>
                </a:cubicBezTo>
                <a:lnTo>
                  <a:pt x="193040" y="311150"/>
                </a:lnTo>
                <a:cubicBezTo>
                  <a:pt x="184595" y="311150"/>
                  <a:pt x="177800" y="302657"/>
                  <a:pt x="177800" y="292100"/>
                </a:cubicBezTo>
                <a:close/>
                <a:moveTo>
                  <a:pt x="254000" y="292100"/>
                </a:moveTo>
                <a:cubicBezTo>
                  <a:pt x="254000" y="281543"/>
                  <a:pt x="260795" y="273050"/>
                  <a:pt x="269240" y="273050"/>
                </a:cubicBezTo>
                <a:lnTo>
                  <a:pt x="289560" y="273050"/>
                </a:lnTo>
                <a:cubicBezTo>
                  <a:pt x="298006" y="273050"/>
                  <a:pt x="304800" y="281543"/>
                  <a:pt x="304800" y="292100"/>
                </a:cubicBezTo>
                <a:cubicBezTo>
                  <a:pt x="304800" y="302657"/>
                  <a:pt x="298006" y="311150"/>
                  <a:pt x="289560" y="311150"/>
                </a:cubicBezTo>
                <a:lnTo>
                  <a:pt x="269240" y="311150"/>
                </a:lnTo>
                <a:cubicBezTo>
                  <a:pt x="260795" y="311150"/>
                  <a:pt x="254000" y="302657"/>
                  <a:pt x="254000" y="292100"/>
                </a:cubicBezTo>
                <a:close/>
                <a:moveTo>
                  <a:pt x="142240" y="139700"/>
                </a:moveTo>
                <a:cubicBezTo>
                  <a:pt x="159062" y="139700"/>
                  <a:pt x="172720" y="156772"/>
                  <a:pt x="172720" y="177800"/>
                </a:cubicBezTo>
                <a:cubicBezTo>
                  <a:pt x="172720" y="198828"/>
                  <a:pt x="159062" y="215900"/>
                  <a:pt x="142240" y="215900"/>
                </a:cubicBezTo>
                <a:cubicBezTo>
                  <a:pt x="125418" y="215900"/>
                  <a:pt x="111760" y="198828"/>
                  <a:pt x="111760" y="177800"/>
                </a:cubicBezTo>
                <a:cubicBezTo>
                  <a:pt x="111760" y="156772"/>
                  <a:pt x="125418" y="139700"/>
                  <a:pt x="142240" y="139700"/>
                </a:cubicBezTo>
                <a:close/>
                <a:moveTo>
                  <a:pt x="233680" y="177800"/>
                </a:moveTo>
                <a:cubicBezTo>
                  <a:pt x="233680" y="156772"/>
                  <a:pt x="247338" y="139700"/>
                  <a:pt x="264160" y="139700"/>
                </a:cubicBezTo>
                <a:cubicBezTo>
                  <a:pt x="280982" y="139700"/>
                  <a:pt x="294640" y="156772"/>
                  <a:pt x="294640" y="177800"/>
                </a:cubicBezTo>
                <a:cubicBezTo>
                  <a:pt x="294640" y="198828"/>
                  <a:pt x="280982" y="215900"/>
                  <a:pt x="264160" y="215900"/>
                </a:cubicBezTo>
                <a:cubicBezTo>
                  <a:pt x="247338" y="215900"/>
                  <a:pt x="233680" y="198828"/>
                  <a:pt x="233680" y="177800"/>
                </a:cubicBezTo>
                <a:close/>
                <a:moveTo>
                  <a:pt x="40640" y="177800"/>
                </a:moveTo>
                <a:cubicBezTo>
                  <a:pt x="40640" y="163751"/>
                  <a:pt x="31560" y="152400"/>
                  <a:pt x="20320" y="152400"/>
                </a:cubicBezTo>
                <a:cubicBezTo>
                  <a:pt x="9080" y="152400"/>
                  <a:pt x="0" y="163751"/>
                  <a:pt x="0" y="177800"/>
                </a:cubicBezTo>
                <a:lnTo>
                  <a:pt x="0" y="254000"/>
                </a:lnTo>
                <a:cubicBezTo>
                  <a:pt x="0" y="268049"/>
                  <a:pt x="9081" y="279400"/>
                  <a:pt x="20320" y="279400"/>
                </a:cubicBezTo>
                <a:cubicBezTo>
                  <a:pt x="31560" y="279400"/>
                  <a:pt x="40640" y="268049"/>
                  <a:pt x="40640" y="254000"/>
                </a:cubicBezTo>
                <a:lnTo>
                  <a:pt x="40640" y="177800"/>
                </a:lnTo>
                <a:close/>
                <a:moveTo>
                  <a:pt x="386080" y="152400"/>
                </a:moveTo>
                <a:cubicBezTo>
                  <a:pt x="374841" y="152400"/>
                  <a:pt x="365760" y="163751"/>
                  <a:pt x="365760" y="177800"/>
                </a:cubicBezTo>
                <a:lnTo>
                  <a:pt x="365760" y="254000"/>
                </a:lnTo>
                <a:cubicBezTo>
                  <a:pt x="365760" y="268049"/>
                  <a:pt x="374841" y="279400"/>
                  <a:pt x="386080" y="279400"/>
                </a:cubicBezTo>
                <a:cubicBezTo>
                  <a:pt x="397320" y="279400"/>
                  <a:pt x="406400" y="268049"/>
                  <a:pt x="406400" y="254000"/>
                </a:cubicBezTo>
                <a:lnTo>
                  <a:pt x="406400" y="177800"/>
                </a:lnTo>
                <a:cubicBezTo>
                  <a:pt x="406400" y="163751"/>
                  <a:pt x="397320" y="152400"/>
                  <a:pt x="386080" y="152400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23" name="Text 21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04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第一轮：聊天型工具 — 人机对话新入口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Text 3"/>
          <p:cNvSpPr/>
          <p:nvPr/>
        </p:nvSpPr>
        <p:spPr>
          <a:xfrm>
            <a:off x="762000" y="17780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核心特征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62000" y="2222500"/>
            <a:ext cx="6858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通过自然语言对话完成信息获取、文本生成、知识问答。就像跟一个知识渊博的同事聊天，问什么答什么。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62000" y="3429000"/>
            <a:ext cx="6858000" cy="1397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1079500" y="37465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0" y="279400"/>
                </a:moveTo>
                <a:lnTo>
                  <a:pt x="0" y="101600"/>
                </a:lnTo>
                <a:cubicBezTo>
                  <a:pt x="0" y="59531"/>
                  <a:pt x="34131" y="25400"/>
                  <a:pt x="76200" y="25400"/>
                </a:cubicBezTo>
                <a:lnTo>
                  <a:pt x="330200" y="25400"/>
                </a:lnTo>
                <a:cubicBezTo>
                  <a:pt x="372269" y="25400"/>
                  <a:pt x="406400" y="59531"/>
                  <a:pt x="406400" y="101600"/>
                </a:cubicBezTo>
                <a:lnTo>
                  <a:pt x="406400" y="279400"/>
                </a:lnTo>
                <a:cubicBezTo>
                  <a:pt x="406400" y="321469"/>
                  <a:pt x="372269" y="355600"/>
                  <a:pt x="330200" y="355600"/>
                </a:cubicBezTo>
                <a:lnTo>
                  <a:pt x="234950" y="355600"/>
                </a:lnTo>
                <a:cubicBezTo>
                  <a:pt x="230823" y="355600"/>
                  <a:pt x="226854" y="356949"/>
                  <a:pt x="223520" y="359410"/>
                </a:cubicBezTo>
                <a:lnTo>
                  <a:pt x="132080" y="427990"/>
                </a:lnTo>
                <a:cubicBezTo>
                  <a:pt x="128746" y="430451"/>
                  <a:pt x="124778" y="431800"/>
                  <a:pt x="120650" y="431800"/>
                </a:cubicBezTo>
                <a:cubicBezTo>
                  <a:pt x="110093" y="431800"/>
                  <a:pt x="101600" y="423307"/>
                  <a:pt x="101600" y="412750"/>
                </a:cubicBezTo>
                <a:lnTo>
                  <a:pt x="101600" y="355600"/>
                </a:lnTo>
                <a:lnTo>
                  <a:pt x="76200" y="355600"/>
                </a:lnTo>
                <a:cubicBezTo>
                  <a:pt x="34131" y="355600"/>
                  <a:pt x="0" y="321469"/>
                  <a:pt x="0" y="279400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9" name="Text 7"/>
          <p:cNvSpPr/>
          <p:nvPr/>
        </p:nvSpPr>
        <p:spPr>
          <a:xfrm>
            <a:off x="1714500" y="36830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豆包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1714500" y="4064000"/>
            <a:ext cx="2540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字节跳动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714500" y="4419600"/>
            <a:ext cx="5588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多模态对话，支持文本、图片理解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62000" y="5016500"/>
            <a:ext cx="6858000" cy="1397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3" name="Shape 11"/>
          <p:cNvSpPr/>
          <p:nvPr/>
        </p:nvSpPr>
        <p:spPr>
          <a:xfrm>
            <a:off x="1079500" y="5334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0" y="266700"/>
                </a:moveTo>
                <a:cubicBezTo>
                  <a:pt x="0" y="329803"/>
                  <a:pt x="45508" y="381000"/>
                  <a:pt x="101600" y="381000"/>
                </a:cubicBezTo>
                <a:lnTo>
                  <a:pt x="316089" y="381000"/>
                </a:lnTo>
                <a:cubicBezTo>
                  <a:pt x="365972" y="381000"/>
                  <a:pt x="406400" y="335518"/>
                  <a:pt x="406400" y="279400"/>
                </a:cubicBezTo>
                <a:cubicBezTo>
                  <a:pt x="406400" y="238442"/>
                  <a:pt x="384881" y="203121"/>
                  <a:pt x="353836" y="187087"/>
                </a:cubicBezTo>
                <a:cubicBezTo>
                  <a:pt x="358563" y="176689"/>
                  <a:pt x="361244" y="164862"/>
                  <a:pt x="361244" y="152400"/>
                </a:cubicBezTo>
                <a:cubicBezTo>
                  <a:pt x="361244" y="110331"/>
                  <a:pt x="330906" y="76200"/>
                  <a:pt x="293511" y="76200"/>
                </a:cubicBezTo>
                <a:cubicBezTo>
                  <a:pt x="281023" y="76200"/>
                  <a:pt x="269381" y="80010"/>
                  <a:pt x="259362" y="86598"/>
                </a:cubicBezTo>
                <a:cubicBezTo>
                  <a:pt x="242358" y="50244"/>
                  <a:pt x="208421" y="25400"/>
                  <a:pt x="169333" y="25400"/>
                </a:cubicBezTo>
                <a:cubicBezTo>
                  <a:pt x="113242" y="25400"/>
                  <a:pt x="67733" y="76597"/>
                  <a:pt x="67733" y="139700"/>
                </a:cubicBezTo>
                <a:cubicBezTo>
                  <a:pt x="67733" y="146050"/>
                  <a:pt x="68227" y="152321"/>
                  <a:pt x="69074" y="158353"/>
                </a:cubicBezTo>
                <a:cubicBezTo>
                  <a:pt x="28928" y="173593"/>
                  <a:pt x="0" y="216376"/>
                  <a:pt x="0" y="266700"/>
                </a:cubicBez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4" name="Text 12"/>
          <p:cNvSpPr/>
          <p:nvPr/>
        </p:nvSpPr>
        <p:spPr>
          <a:xfrm>
            <a:off x="1714500" y="52705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通义千问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714500" y="5651500"/>
            <a:ext cx="2540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阿里巴巴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1714500" y="6007100"/>
            <a:ext cx="5588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中文理解与生成能力突出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62000" y="6604000"/>
            <a:ext cx="6858000" cy="1397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>
          <a:xfrm>
            <a:off x="1079500" y="69215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39700" y="19050"/>
                </a:moveTo>
                <a:cubicBezTo>
                  <a:pt x="139700" y="8493"/>
                  <a:pt x="131207" y="0"/>
                  <a:pt x="120650" y="0"/>
                </a:cubicBezTo>
                <a:cubicBezTo>
                  <a:pt x="110093" y="0"/>
                  <a:pt x="101600" y="8493"/>
                  <a:pt x="101600" y="19050"/>
                </a:cubicBezTo>
                <a:lnTo>
                  <a:pt x="101600" y="50800"/>
                </a:lnTo>
                <a:cubicBezTo>
                  <a:pt x="73581" y="50800"/>
                  <a:pt x="50800" y="73581"/>
                  <a:pt x="50800" y="101600"/>
                </a:cubicBezTo>
                <a:lnTo>
                  <a:pt x="19050" y="101600"/>
                </a:lnTo>
                <a:cubicBezTo>
                  <a:pt x="8493" y="101600"/>
                  <a:pt x="0" y="110093"/>
                  <a:pt x="0" y="120650"/>
                </a:cubicBezTo>
                <a:cubicBezTo>
                  <a:pt x="0" y="131207"/>
                  <a:pt x="8493" y="139700"/>
                  <a:pt x="19050" y="139700"/>
                </a:cubicBezTo>
                <a:lnTo>
                  <a:pt x="50800" y="139700"/>
                </a:lnTo>
                <a:lnTo>
                  <a:pt x="50800" y="184150"/>
                </a:lnTo>
                <a:lnTo>
                  <a:pt x="19050" y="184150"/>
                </a:lnTo>
                <a:cubicBezTo>
                  <a:pt x="8493" y="184150"/>
                  <a:pt x="0" y="192643"/>
                  <a:pt x="0" y="203200"/>
                </a:cubicBezTo>
                <a:cubicBezTo>
                  <a:pt x="0" y="213757"/>
                  <a:pt x="8493" y="222250"/>
                  <a:pt x="19050" y="222250"/>
                </a:cubicBezTo>
                <a:lnTo>
                  <a:pt x="50800" y="222250"/>
                </a:lnTo>
                <a:lnTo>
                  <a:pt x="50800" y="266700"/>
                </a:lnTo>
                <a:lnTo>
                  <a:pt x="19050" y="266700"/>
                </a:lnTo>
                <a:cubicBezTo>
                  <a:pt x="8493" y="266700"/>
                  <a:pt x="0" y="275193"/>
                  <a:pt x="0" y="285750"/>
                </a:cubicBezTo>
                <a:cubicBezTo>
                  <a:pt x="0" y="296307"/>
                  <a:pt x="8493" y="304800"/>
                  <a:pt x="19050" y="304800"/>
                </a:cubicBezTo>
                <a:lnTo>
                  <a:pt x="50800" y="304800"/>
                </a:lnTo>
                <a:cubicBezTo>
                  <a:pt x="50800" y="332819"/>
                  <a:pt x="73581" y="355600"/>
                  <a:pt x="101600" y="355600"/>
                </a:cubicBezTo>
                <a:lnTo>
                  <a:pt x="101600" y="387350"/>
                </a:lnTo>
                <a:cubicBezTo>
                  <a:pt x="101600" y="397907"/>
                  <a:pt x="110093" y="406400"/>
                  <a:pt x="120650" y="406400"/>
                </a:cubicBezTo>
                <a:cubicBezTo>
                  <a:pt x="131207" y="406400"/>
                  <a:pt x="139700" y="397907"/>
                  <a:pt x="139700" y="387350"/>
                </a:cubicBezTo>
                <a:lnTo>
                  <a:pt x="139700" y="355600"/>
                </a:lnTo>
                <a:lnTo>
                  <a:pt x="184150" y="355600"/>
                </a:lnTo>
                <a:lnTo>
                  <a:pt x="184150" y="387350"/>
                </a:lnTo>
                <a:cubicBezTo>
                  <a:pt x="184150" y="397907"/>
                  <a:pt x="192643" y="406400"/>
                  <a:pt x="203200" y="406400"/>
                </a:cubicBezTo>
                <a:cubicBezTo>
                  <a:pt x="213757" y="406400"/>
                  <a:pt x="222250" y="397907"/>
                  <a:pt x="222250" y="387350"/>
                </a:cubicBezTo>
                <a:lnTo>
                  <a:pt x="222250" y="355600"/>
                </a:lnTo>
                <a:lnTo>
                  <a:pt x="266700" y="355600"/>
                </a:lnTo>
                <a:lnTo>
                  <a:pt x="266700" y="387350"/>
                </a:lnTo>
                <a:cubicBezTo>
                  <a:pt x="266700" y="397907"/>
                  <a:pt x="275193" y="406400"/>
                  <a:pt x="285750" y="406400"/>
                </a:cubicBezTo>
                <a:cubicBezTo>
                  <a:pt x="296307" y="406400"/>
                  <a:pt x="304800" y="397907"/>
                  <a:pt x="304800" y="387350"/>
                </a:cubicBezTo>
                <a:lnTo>
                  <a:pt x="304800" y="355600"/>
                </a:lnTo>
                <a:cubicBezTo>
                  <a:pt x="332819" y="355600"/>
                  <a:pt x="355600" y="332819"/>
                  <a:pt x="355600" y="304800"/>
                </a:cubicBezTo>
                <a:lnTo>
                  <a:pt x="387350" y="304800"/>
                </a:lnTo>
                <a:cubicBezTo>
                  <a:pt x="397907" y="304800"/>
                  <a:pt x="406400" y="296307"/>
                  <a:pt x="406400" y="285750"/>
                </a:cubicBezTo>
                <a:cubicBezTo>
                  <a:pt x="406400" y="275193"/>
                  <a:pt x="397907" y="266700"/>
                  <a:pt x="387350" y="266700"/>
                </a:cubicBezTo>
                <a:lnTo>
                  <a:pt x="355600" y="266700"/>
                </a:lnTo>
                <a:lnTo>
                  <a:pt x="355600" y="222250"/>
                </a:lnTo>
                <a:lnTo>
                  <a:pt x="387350" y="222250"/>
                </a:lnTo>
                <a:cubicBezTo>
                  <a:pt x="397907" y="222250"/>
                  <a:pt x="406400" y="213757"/>
                  <a:pt x="406400" y="203200"/>
                </a:cubicBezTo>
                <a:cubicBezTo>
                  <a:pt x="406400" y="192643"/>
                  <a:pt x="397907" y="184150"/>
                  <a:pt x="387350" y="184150"/>
                </a:cubicBezTo>
                <a:lnTo>
                  <a:pt x="355600" y="184150"/>
                </a:lnTo>
                <a:lnTo>
                  <a:pt x="355600" y="139700"/>
                </a:lnTo>
                <a:lnTo>
                  <a:pt x="387350" y="139700"/>
                </a:lnTo>
                <a:cubicBezTo>
                  <a:pt x="397907" y="139700"/>
                  <a:pt x="406400" y="131207"/>
                  <a:pt x="406400" y="120650"/>
                </a:cubicBezTo>
                <a:cubicBezTo>
                  <a:pt x="406400" y="110093"/>
                  <a:pt x="397907" y="101600"/>
                  <a:pt x="387350" y="101600"/>
                </a:cubicBezTo>
                <a:lnTo>
                  <a:pt x="355600" y="101600"/>
                </a:lnTo>
                <a:cubicBezTo>
                  <a:pt x="355600" y="73581"/>
                  <a:pt x="332819" y="50800"/>
                  <a:pt x="304800" y="50800"/>
                </a:cubicBezTo>
                <a:lnTo>
                  <a:pt x="304800" y="19050"/>
                </a:lnTo>
                <a:cubicBezTo>
                  <a:pt x="304800" y="8493"/>
                  <a:pt x="296307" y="0"/>
                  <a:pt x="285750" y="0"/>
                </a:cubicBezTo>
                <a:cubicBezTo>
                  <a:pt x="275193" y="0"/>
                  <a:pt x="266700" y="8493"/>
                  <a:pt x="266700" y="19050"/>
                </a:cubicBezTo>
                <a:lnTo>
                  <a:pt x="266700" y="50800"/>
                </a:lnTo>
                <a:lnTo>
                  <a:pt x="222250" y="50800"/>
                </a:lnTo>
                <a:lnTo>
                  <a:pt x="222250" y="19050"/>
                </a:lnTo>
                <a:cubicBezTo>
                  <a:pt x="222250" y="8493"/>
                  <a:pt x="213757" y="0"/>
                  <a:pt x="203200" y="0"/>
                </a:cubicBezTo>
                <a:cubicBezTo>
                  <a:pt x="192643" y="0"/>
                  <a:pt x="184150" y="8493"/>
                  <a:pt x="184150" y="19050"/>
                </a:cubicBezTo>
                <a:lnTo>
                  <a:pt x="184150" y="50800"/>
                </a:lnTo>
                <a:lnTo>
                  <a:pt x="139700" y="50800"/>
                </a:lnTo>
                <a:lnTo>
                  <a:pt x="139700" y="19050"/>
                </a:lnTo>
                <a:close/>
                <a:moveTo>
                  <a:pt x="127000" y="101600"/>
                </a:moveTo>
                <a:lnTo>
                  <a:pt x="279400" y="101600"/>
                </a:lnTo>
                <a:cubicBezTo>
                  <a:pt x="293449" y="101600"/>
                  <a:pt x="304800" y="112951"/>
                  <a:pt x="304800" y="127000"/>
                </a:cubicBezTo>
                <a:lnTo>
                  <a:pt x="304800" y="279400"/>
                </a:lnTo>
                <a:cubicBezTo>
                  <a:pt x="304800" y="293449"/>
                  <a:pt x="293449" y="304800"/>
                  <a:pt x="279400" y="304800"/>
                </a:cubicBezTo>
                <a:lnTo>
                  <a:pt x="127000" y="304800"/>
                </a:lnTo>
                <a:cubicBezTo>
                  <a:pt x="112951" y="304800"/>
                  <a:pt x="101600" y="293449"/>
                  <a:pt x="101600" y="279400"/>
                </a:cubicBezTo>
                <a:lnTo>
                  <a:pt x="101600" y="127000"/>
                </a:lnTo>
                <a:cubicBezTo>
                  <a:pt x="101600" y="112951"/>
                  <a:pt x="112951" y="101600"/>
                  <a:pt x="127000" y="101600"/>
                </a:cubicBezTo>
                <a:close/>
                <a:moveTo>
                  <a:pt x="139700" y="139700"/>
                </a:moveTo>
                <a:lnTo>
                  <a:pt x="139700" y="266700"/>
                </a:lnTo>
                <a:lnTo>
                  <a:pt x="266700" y="266700"/>
                </a:lnTo>
                <a:lnTo>
                  <a:pt x="266700" y="139700"/>
                </a:lnTo>
                <a:lnTo>
                  <a:pt x="139700" y="139700"/>
                </a:lnTo>
                <a:close/>
              </a:path>
            </a:pathLst>
          </a:custGeom>
          <a:solidFill>
            <a:srgbClr val="1B3A4B"/>
          </a:solidFill>
          <a:ln/>
        </p:spPr>
      </p:sp>
      <p:sp>
        <p:nvSpPr>
          <p:cNvPr id="19" name="Text 17"/>
          <p:cNvSpPr/>
          <p:nvPr/>
        </p:nvSpPr>
        <p:spPr>
          <a:xfrm>
            <a:off x="1714500" y="68580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DeepSeek</a:t>
            </a:r>
            <a:endParaRPr lang="en-US" sz="2000" dirty="0"/>
          </a:p>
        </p:txBody>
      </p:sp>
      <p:sp>
        <p:nvSpPr>
          <p:cNvPr id="20" name="Text 18"/>
          <p:cNvSpPr/>
          <p:nvPr/>
        </p:nvSpPr>
        <p:spPr>
          <a:xfrm>
            <a:off x="1714500" y="7239000"/>
            <a:ext cx="25400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深度求索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1714500" y="7594600"/>
            <a:ext cx="5588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推理能力强，代码与数学表现优异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8382000" y="17780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适用场景与局限</a:t>
            </a:r>
            <a:endParaRPr lang="en-US" sz="1800" dirty="0"/>
          </a:p>
        </p:txBody>
      </p:sp>
      <p:sp>
        <p:nvSpPr>
          <p:cNvPr id="23" name="Shape 21"/>
          <p:cNvSpPr/>
          <p:nvPr/>
        </p:nvSpPr>
        <p:spPr>
          <a:xfrm>
            <a:off x="8382000" y="2286000"/>
            <a:ext cx="7112000" cy="3937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24" name="Text 22"/>
          <p:cNvSpPr/>
          <p:nvPr/>
        </p:nvSpPr>
        <p:spPr>
          <a:xfrm>
            <a:off x="8763000" y="2540000"/>
            <a:ext cx="254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适用场景</a:t>
            </a:r>
            <a:endParaRPr lang="en-US" sz="1800" dirty="0"/>
          </a:p>
        </p:txBody>
      </p:sp>
      <p:sp>
        <p:nvSpPr>
          <p:cNvPr id="25" name="Text 23"/>
          <p:cNvSpPr/>
          <p:nvPr/>
        </p:nvSpPr>
        <p:spPr>
          <a:xfrm>
            <a:off x="8763000" y="2946400"/>
            <a:ext cx="63500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日常问答与知识检索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文案起草与文本润色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简单数据分析思路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学习材料解读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763000" y="4826000"/>
            <a:ext cx="254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局限性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8763000" y="5232400"/>
            <a:ext cx="6350000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单次对话独立，缺乏连续任务执行能力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无法直接操作文件和外部工具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382000" y="6223000"/>
            <a:ext cx="7112000" cy="1778000"/>
          </a:xfrm>
          <a:prstGeom prst="roundRect">
            <a:avLst>
              <a:gd name="adj" fmla="val 6000"/>
            </a:avLst>
          </a:prstGeom>
          <a:solidFill>
            <a:srgbClr val="C87D2F">
              <a:alpha val="8235"/>
            </a:srgbClr>
          </a:solidFill>
          <a:ln w="12700">
            <a:solidFill>
              <a:srgbClr val="C87D2F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8763000" y="6477000"/>
            <a:ext cx="6350000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大白话总结：</a:t>
            </a:r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聊天型工具就像一个知识渊博的顾问，能给你建议、帮你写东西，但具体动手的事还得你自己来。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05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第二轮：垂直领域型工具 — 专业场景深度赋能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78000"/>
            <a:ext cx="14732000" cy="889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905000"/>
            <a:ext cx="1397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核心特征：</a:t>
            </a:r>
            <a:pPr algn="l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聚焦特定领域，提供专业级输出能力 —— 不是"回答问题"，而是"产出作品"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62000" y="3048000"/>
            <a:ext cx="7112000" cy="508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1143000" y="3429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72571" y="31750"/>
                </a:moveTo>
                <a:cubicBezTo>
                  <a:pt x="32544" y="31750"/>
                  <a:pt x="0" y="60226"/>
                  <a:pt x="0" y="95250"/>
                </a:cubicBezTo>
                <a:lnTo>
                  <a:pt x="0" y="412750"/>
                </a:lnTo>
                <a:cubicBezTo>
                  <a:pt x="0" y="447774"/>
                  <a:pt x="32544" y="476250"/>
                  <a:pt x="72571" y="476250"/>
                </a:cubicBezTo>
                <a:lnTo>
                  <a:pt x="435429" y="476250"/>
                </a:lnTo>
                <a:cubicBezTo>
                  <a:pt x="475456" y="476250"/>
                  <a:pt x="508000" y="447774"/>
                  <a:pt x="508000" y="412750"/>
                </a:cubicBezTo>
                <a:lnTo>
                  <a:pt x="508000" y="95250"/>
                </a:lnTo>
                <a:cubicBezTo>
                  <a:pt x="508000" y="60226"/>
                  <a:pt x="475456" y="31750"/>
                  <a:pt x="435429" y="31750"/>
                </a:cubicBezTo>
                <a:lnTo>
                  <a:pt x="72571" y="31750"/>
                </a:lnTo>
                <a:close/>
                <a:moveTo>
                  <a:pt x="145143" y="111125"/>
                </a:moveTo>
                <a:cubicBezTo>
                  <a:pt x="175183" y="111125"/>
                  <a:pt x="199571" y="132465"/>
                  <a:pt x="199571" y="158750"/>
                </a:cubicBezTo>
                <a:cubicBezTo>
                  <a:pt x="199571" y="185035"/>
                  <a:pt x="175183" y="206375"/>
                  <a:pt x="145143" y="206375"/>
                </a:cubicBezTo>
                <a:cubicBezTo>
                  <a:pt x="115103" y="206375"/>
                  <a:pt x="90714" y="185035"/>
                  <a:pt x="90714" y="158750"/>
                </a:cubicBezTo>
                <a:cubicBezTo>
                  <a:pt x="90714" y="132465"/>
                  <a:pt x="115103" y="111125"/>
                  <a:pt x="145143" y="111125"/>
                </a:cubicBezTo>
                <a:close/>
                <a:moveTo>
                  <a:pt x="308429" y="222250"/>
                </a:moveTo>
                <a:cubicBezTo>
                  <a:pt x="317954" y="222250"/>
                  <a:pt x="326685" y="226616"/>
                  <a:pt x="331674" y="233660"/>
                </a:cubicBezTo>
                <a:lnTo>
                  <a:pt x="431460" y="376535"/>
                </a:lnTo>
                <a:cubicBezTo>
                  <a:pt x="436563" y="383877"/>
                  <a:pt x="436789" y="393105"/>
                  <a:pt x="432027" y="400645"/>
                </a:cubicBezTo>
                <a:cubicBezTo>
                  <a:pt x="427264" y="408186"/>
                  <a:pt x="418079" y="412750"/>
                  <a:pt x="408214" y="412750"/>
                </a:cubicBezTo>
                <a:lnTo>
                  <a:pt x="99786" y="412750"/>
                </a:lnTo>
                <a:cubicBezTo>
                  <a:pt x="89694" y="412750"/>
                  <a:pt x="80282" y="407789"/>
                  <a:pt x="75633" y="399951"/>
                </a:cubicBezTo>
                <a:cubicBezTo>
                  <a:pt x="70984" y="392113"/>
                  <a:pt x="71664" y="382588"/>
                  <a:pt x="77447" y="375345"/>
                </a:cubicBezTo>
                <a:lnTo>
                  <a:pt x="140947" y="295970"/>
                </a:lnTo>
                <a:cubicBezTo>
                  <a:pt x="146050" y="289620"/>
                  <a:pt x="154328" y="285849"/>
                  <a:pt x="163286" y="285849"/>
                </a:cubicBezTo>
                <a:cubicBezTo>
                  <a:pt x="172244" y="285849"/>
                  <a:pt x="180521" y="289620"/>
                  <a:pt x="185624" y="295970"/>
                </a:cubicBezTo>
                <a:lnTo>
                  <a:pt x="215560" y="333474"/>
                </a:lnTo>
                <a:lnTo>
                  <a:pt x="285183" y="233759"/>
                </a:lnTo>
                <a:cubicBezTo>
                  <a:pt x="290172" y="226715"/>
                  <a:pt x="298904" y="222349"/>
                  <a:pt x="308429" y="222349"/>
                </a:cubicBez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9" name="Text 7"/>
          <p:cNvSpPr/>
          <p:nvPr/>
        </p:nvSpPr>
        <p:spPr>
          <a:xfrm>
            <a:off x="1841500" y="34671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文生图工具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43000" y="4191000"/>
            <a:ext cx="635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通过文字描述生成高质量图片，大幅降低专业设计门槛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143000" y="5080000"/>
            <a:ext cx="635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即梦</a:t>
            </a:r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（字节跳动）— 中文理解优秀，适合营销海报、社交媒体配图</a:t>
            </a:r>
            <a:endParaRPr lang="en-US" sz="1600" dirty="0"/>
          </a:p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通义万相</a:t>
            </a:r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（阿里巴巴）— 风格多样，支持多种艺术风格切换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143000" y="62230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可灵</a:t>
            </a:r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（快手）— 图像生成质量高，细节表现力强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143000" y="7112000"/>
            <a:ext cx="635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400" b="1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企业应用场景：</a:t>
            </a:r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安全宣传海报、培训材料插图、产品展示图、厂区标识设计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8382000" y="3048000"/>
            <a:ext cx="7112000" cy="508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5" name="Shape 13"/>
          <p:cNvSpPr/>
          <p:nvPr/>
        </p:nvSpPr>
        <p:spPr>
          <a:xfrm>
            <a:off x="8763000" y="3429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84667" y="63500"/>
                </a:moveTo>
                <a:cubicBezTo>
                  <a:pt x="53534" y="63500"/>
                  <a:pt x="28222" y="91976"/>
                  <a:pt x="28222" y="127000"/>
                </a:cubicBezTo>
                <a:lnTo>
                  <a:pt x="28222" y="381000"/>
                </a:lnTo>
                <a:cubicBezTo>
                  <a:pt x="28222" y="416024"/>
                  <a:pt x="53534" y="444500"/>
                  <a:pt x="84667" y="444500"/>
                </a:cubicBezTo>
                <a:lnTo>
                  <a:pt x="310444" y="444500"/>
                </a:lnTo>
                <a:cubicBezTo>
                  <a:pt x="341577" y="444500"/>
                  <a:pt x="366889" y="416024"/>
                  <a:pt x="366889" y="381000"/>
                </a:cubicBezTo>
                <a:lnTo>
                  <a:pt x="366889" y="127000"/>
                </a:lnTo>
                <a:cubicBezTo>
                  <a:pt x="366889" y="91976"/>
                  <a:pt x="341577" y="63500"/>
                  <a:pt x="310444" y="63500"/>
                </a:cubicBezTo>
                <a:lnTo>
                  <a:pt x="84667" y="63500"/>
                </a:lnTo>
                <a:close/>
                <a:moveTo>
                  <a:pt x="409222" y="333375"/>
                </a:moveTo>
                <a:lnTo>
                  <a:pt x="474045" y="391716"/>
                </a:lnTo>
                <a:cubicBezTo>
                  <a:pt x="477749" y="395089"/>
                  <a:pt x="482335" y="396875"/>
                  <a:pt x="487098" y="396875"/>
                </a:cubicBezTo>
                <a:cubicBezTo>
                  <a:pt x="498651" y="396875"/>
                  <a:pt x="508000" y="386358"/>
                  <a:pt x="508000" y="373360"/>
                </a:cubicBezTo>
                <a:lnTo>
                  <a:pt x="508000" y="134640"/>
                </a:lnTo>
                <a:cubicBezTo>
                  <a:pt x="508000" y="121642"/>
                  <a:pt x="498651" y="111125"/>
                  <a:pt x="487098" y="111125"/>
                </a:cubicBezTo>
                <a:cubicBezTo>
                  <a:pt x="482335" y="111125"/>
                  <a:pt x="477749" y="112911"/>
                  <a:pt x="474045" y="116284"/>
                </a:cubicBezTo>
                <a:lnTo>
                  <a:pt x="409222" y="174625"/>
                </a:lnTo>
                <a:lnTo>
                  <a:pt x="409222" y="333375"/>
                </a:lnTo>
                <a:close/>
              </a:path>
            </a:pathLst>
          </a:custGeom>
          <a:solidFill>
            <a:srgbClr val="C87D2F"/>
          </a:solidFill>
          <a:ln/>
        </p:spPr>
      </p:sp>
      <p:sp>
        <p:nvSpPr>
          <p:cNvPr id="16" name="Text 14"/>
          <p:cNvSpPr/>
          <p:nvPr/>
        </p:nvSpPr>
        <p:spPr>
          <a:xfrm>
            <a:off x="9461500" y="3467100"/>
            <a:ext cx="381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2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文生视频工具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8763000" y="4191000"/>
            <a:ext cx="6350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实现文字到视频的自动生成，革新内容创作方式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8763000" y="50800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可灵AI</a:t>
            </a:r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（快手）— 视频生成效果流畅，支持多种镜头语言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763000" y="58420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6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vidu</a:t>
            </a:r>
            <a:pPr algn="l">
              <a:lnSpc>
                <a:spcPct val="170000"/>
              </a:lnSpc>
            </a:pPr>
            <a:r>
              <a:rPr lang="en-US" sz="16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（生数科技）— 高分辨率视频生成，适合专业场景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763000" y="67310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400" b="1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企业应用场景：</a:t>
            </a:r>
            <a:pPr algn="l">
              <a:lnSpc>
                <a:spcPct val="16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安全培训视频、操作规程演示、企业文化宣传、产品展示短片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06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第三轮：智能体型工具 — 从对话到自主执行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78000"/>
            <a:ext cx="14732000" cy="889000"/>
          </a:xfrm>
          <a:prstGeom prst="roundRect">
            <a:avLst>
              <a:gd name="adj" fmla="val 6000"/>
            </a:avLst>
          </a:prstGeom>
          <a:solidFill>
            <a:srgbClr val="C87D2F"/>
          </a:solidFill>
          <a:ln/>
        </p:spPr>
      </p:sp>
      <p:sp>
        <p:nvSpPr>
          <p:cNvPr id="6" name="Text 4"/>
          <p:cNvSpPr/>
          <p:nvPr/>
        </p:nvSpPr>
        <p:spPr>
          <a:xfrm>
            <a:off x="1143000" y="1905000"/>
            <a:ext cx="1397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关键突破：AI不再只是"回答问题"，而是"完成任务"</a:t>
            </a:r>
            <a:pPr algn="l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具备任务规划、工具调用、自主执行的Agent能力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62000" y="3048000"/>
            <a:ext cx="7112000" cy="508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1143000" y="3429000"/>
            <a:ext cx="1016000" cy="355600"/>
          </a:xfrm>
          <a:prstGeom prst="roundRect">
            <a:avLst>
              <a:gd name="adj" fmla="val 14000"/>
            </a:avLst>
          </a:prstGeom>
          <a:solidFill>
            <a:srgbClr val="1B3A4B"/>
          </a:solidFill>
          <a:ln/>
        </p:spPr>
      </p:sp>
      <p:sp>
        <p:nvSpPr>
          <p:cNvPr id="9" name="Text 7"/>
          <p:cNvSpPr/>
          <p:nvPr/>
        </p:nvSpPr>
        <p:spPr>
          <a:xfrm>
            <a:off x="1143000" y="3429000"/>
            <a:ext cx="101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开发工具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143000" y="4000500"/>
            <a:ext cx="635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TRAE</a:t>
            </a:r>
            <a:pPr algn="l">
              <a:lnSpc>
                <a:spcPct val="120000"/>
              </a:lnSpc>
            </a:pPr>
            <a:r>
              <a:rPr lang="en-US" sz="1600" dirty="0">
                <a:solidFill>
                  <a:srgbClr val="7A8B9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 —  字节跳动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143000" y="4635500"/>
            <a:ext cx="63500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AI驱动的智能开发工具，可自动完成代码编写、调试、重构</a:t>
            </a:r>
            <a:endParaRPr lang="en-US" sz="18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用自然语言描述需求，AI自动生成可执行代码，大幅降低编程门槛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1143000" y="6477000"/>
            <a:ext cx="6350000" cy="1270000"/>
          </a:xfrm>
          <a:prstGeom prst="roundRect">
            <a:avLst>
              <a:gd name="adj" fmla="val 6000"/>
            </a:avLst>
          </a:prstGeom>
          <a:solidFill>
            <a:srgbClr val="1B3A4B">
              <a:alpha val="6275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460500" y="6667500"/>
            <a:ext cx="5715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5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企业应用：</a:t>
            </a:r>
            <a:pPr algn="l">
              <a:lnSpc>
                <a:spcPct val="160000"/>
              </a:lnSpc>
            </a:pPr>
            <a:r>
              <a:rPr lang="en-US" sz="15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数据分析脚本开发、自动化报表生成、Excel处理工具编写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8382000" y="3048000"/>
            <a:ext cx="7112000" cy="508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15" name="Shape 13"/>
          <p:cNvSpPr/>
          <p:nvPr/>
        </p:nvSpPr>
        <p:spPr>
          <a:xfrm>
            <a:off x="8763000" y="3429000"/>
            <a:ext cx="1016000" cy="355600"/>
          </a:xfrm>
          <a:prstGeom prst="roundRect">
            <a:avLst>
              <a:gd name="adj" fmla="val 14000"/>
            </a:avLst>
          </a:prstGeom>
          <a:solidFill>
            <a:srgbClr val="1B3A4B"/>
          </a:solidFill>
          <a:ln/>
        </p:spPr>
      </p:sp>
      <p:sp>
        <p:nvSpPr>
          <p:cNvPr id="16" name="Text 14"/>
          <p:cNvSpPr/>
          <p:nvPr/>
        </p:nvSpPr>
        <p:spPr>
          <a:xfrm>
            <a:off x="8763000" y="3429000"/>
            <a:ext cx="101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企业平台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8763000" y="4000500"/>
            <a:ext cx="6350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Workbody</a:t>
            </a:r>
            <a:pPr algn="l">
              <a:lnSpc>
                <a:spcPct val="120000"/>
              </a:lnSpc>
            </a:pPr>
            <a:r>
              <a:rPr lang="en-US" sz="1600" dirty="0">
                <a:solidFill>
                  <a:srgbClr val="7A8B9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 —  腾讯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8763000" y="4635500"/>
            <a:ext cx="63500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7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企业级智能体平台，支持业务流程自动化搭建</a:t>
            </a:r>
            <a:endParaRPr lang="en-US" sz="1800" dirty="0"/>
          </a:p>
          <a:p>
            <a:pPr algn="l">
              <a:lnSpc>
                <a:spcPct val="170000"/>
              </a:lnSpc>
              <a:spcBef>
                <a:spcPts val="800"/>
              </a:spcBef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可视化配置工作流，连接企业现有系统，实现办公流程智能化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8763000" y="6477000"/>
            <a:ext cx="6350000" cy="1270000"/>
          </a:xfrm>
          <a:prstGeom prst="roundRect">
            <a:avLst>
              <a:gd name="adj" fmla="val 6000"/>
            </a:avLst>
          </a:prstGeom>
          <a:solidFill>
            <a:srgbClr val="1B3A4B">
              <a:alpha val="6275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080500" y="6667500"/>
            <a:ext cx="5715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5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企业应用：</a:t>
            </a:r>
            <a:pPr algn="l">
              <a:lnSpc>
                <a:spcPct val="160000"/>
              </a:lnSpc>
            </a:pPr>
            <a:r>
              <a:rPr lang="en-US" sz="15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审批流程自动化、报表自动汇总、跨系统数据同步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07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" y="635000"/>
            <a:ext cx="14732000" cy="0"/>
          </a:xfrm>
          <a:prstGeom prst="straightConnector1">
            <a:avLst/>
          </a:prstGeom>
          <a:noFill/>
          <a:ln w="12700">
            <a:solidFill>
              <a:srgbClr val="7A8B99">
                <a:alpha val="2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" name="Text 1"/>
          <p:cNvSpPr/>
          <p:nvPr/>
        </p:nvSpPr>
        <p:spPr>
          <a:xfrm>
            <a:off x="762000" y="825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lang="en-US" sz="2800" b="1" dirty="0">
                <a:solidFill>
                  <a:srgbClr val="1B3A4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案例对比：聊天型工具 vs 智能体型工具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2000" y="1422400"/>
            <a:ext cx="635000" cy="381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5" name="Shape 3"/>
          <p:cNvSpPr/>
          <p:nvPr/>
        </p:nvSpPr>
        <p:spPr>
          <a:xfrm>
            <a:off x="762000" y="1714500"/>
            <a:ext cx="14732000" cy="635000"/>
          </a:xfrm>
          <a:prstGeom prst="roundRect">
            <a:avLst>
              <a:gd name="adj" fmla="val 6000"/>
            </a:avLst>
          </a:prstGeom>
          <a:solidFill>
            <a:srgbClr val="C87D2F">
              <a:alpha val="8235"/>
            </a:srgbClr>
          </a:solidFill>
          <a:ln w="12700">
            <a:solidFill>
              <a:srgbClr val="C87D2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43000" y="1778000"/>
            <a:ext cx="13970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场景：</a:t>
            </a:r>
            <a:pPr algn="l">
              <a:lnSpc>
                <a:spcPct val="12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"请帮我分析本月生产数据并生成报告"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62000" y="2667000"/>
            <a:ext cx="7048500" cy="5461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762000" y="2667000"/>
            <a:ext cx="7048500" cy="698500"/>
          </a:xfrm>
          <a:prstGeom prst="roundRect">
            <a:avLst>
              <a:gd name="adj" fmla="val 6000"/>
            </a:avLst>
          </a:prstGeom>
          <a:solidFill>
            <a:srgbClr val="7A8B99"/>
          </a:solidFill>
          <a:ln/>
        </p:spPr>
      </p:sp>
      <p:sp>
        <p:nvSpPr>
          <p:cNvPr id="9" name="Text 7"/>
          <p:cNvSpPr/>
          <p:nvPr/>
        </p:nvSpPr>
        <p:spPr>
          <a:xfrm>
            <a:off x="1143000" y="2768600"/>
            <a:ext cx="4826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聊天型工具（豆包/DeepSeek）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1143000" y="3683000"/>
            <a:ext cx="6350000" cy="406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可以告诉你分析思路和方法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可以生成分析报告的模板和框架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可以给出数据可视化的建议</a:t>
            </a:r>
            <a:endParaRPr lang="en-US" sz="1800" dirty="0"/>
          </a:p>
          <a:p>
            <a:pPr algn="l">
              <a:lnSpc>
                <a:spcPct val="180000"/>
              </a:lnSpc>
              <a:spcBef>
                <a:spcPts val="1600"/>
              </a:spcBef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但是：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需要你手动操作Excel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需要你手动整理数据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1E23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需要你手动制作图表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6096000" y="2743200"/>
            <a:ext cx="584200" cy="584200"/>
          </a:xfrm>
          <a:prstGeom prst="ellipse">
            <a:avLst/>
          </a:prstGeom>
          <a:solidFill>
            <a:srgbClr val="C87D2F"/>
          </a:solidFill>
          <a:ln/>
          <a:effectLst>
            <a:outerShdw sx="100000" sy="100000" kx="0" ky="0" algn="bl" rotWithShape="0" blurRad="101600" dist="38100" dir="5400000">
              <a:srgbClr val="000000">
                <a:alpha val="18824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6096000" y="2743200"/>
            <a:ext cx="584200" cy="584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VS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445500" y="2667000"/>
            <a:ext cx="7048500" cy="5461000"/>
          </a:xfrm>
          <a:prstGeom prst="roundRect">
            <a:avLst>
              <a:gd name="adj" fmla="val 6000"/>
            </a:avLst>
          </a:prstGeom>
          <a:solidFill>
            <a:srgbClr val="1B3A4B"/>
          </a:solidFill>
          <a:ln/>
        </p:spPr>
      </p:sp>
      <p:sp>
        <p:nvSpPr>
          <p:cNvPr id="14" name="Shape 12"/>
          <p:cNvSpPr/>
          <p:nvPr/>
        </p:nvSpPr>
        <p:spPr>
          <a:xfrm>
            <a:off x="8445500" y="2667000"/>
            <a:ext cx="7048500" cy="698500"/>
          </a:xfrm>
          <a:prstGeom prst="roundRect">
            <a:avLst>
              <a:gd name="adj" fmla="val 6000"/>
            </a:avLst>
          </a:prstGeom>
          <a:solidFill>
            <a:srgbClr val="C87D2F"/>
          </a:solidFill>
          <a:ln/>
        </p:spPr>
      </p:sp>
      <p:sp>
        <p:nvSpPr>
          <p:cNvPr id="15" name="Text 13"/>
          <p:cNvSpPr/>
          <p:nvPr/>
        </p:nvSpPr>
        <p:spPr>
          <a:xfrm>
            <a:off x="8826500" y="2768600"/>
            <a:ext cx="6350000" cy="482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智能体型工具（TRAE/Claude Code）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8826500" y="3683000"/>
            <a:ext cx="6350000" cy="406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可以直接读取Excel文件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自动执行数据分析代码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生成可视化图表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▸</a:t>
            </a:r>
            <a:pPr algn="l">
              <a:lnSpc>
                <a:spcPct val="18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输出完整分析报告</a:t>
            </a:r>
            <a:endParaRPr lang="en-US" sz="1800" dirty="0"/>
          </a:p>
          <a:p>
            <a:pPr algn="l">
              <a:lnSpc>
                <a:spcPct val="180000"/>
              </a:lnSpc>
              <a:spcBef>
                <a:spcPts val="1600"/>
              </a:spcBef>
            </a:pPr>
            <a:r>
              <a:rPr lang="en-US" sz="1800" b="1" dirty="0">
                <a:solidFill>
                  <a:srgbClr val="C87D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本质区别：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一个"告诉你怎么做"</a:t>
            </a:r>
            <a:endParaRPr lang="en-US" sz="1800" dirty="0"/>
          </a:p>
          <a:p>
            <a:pPr algn="l">
              <a:lnSpc>
                <a:spcPct val="180000"/>
              </a:lnSpc>
            </a:pPr>
            <a:r>
              <a:rPr lang="en-US" sz="18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一个"帮你做完"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14732000" y="8636000"/>
            <a:ext cx="762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400" dirty="0">
                <a:solidFill>
                  <a:srgbClr val="7A8B99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08</a:t>
            </a:r>
            <a:endParaRPr lang="en-US" sz="14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6wlyl6b4xcxuc/mnt/agents/output/ai_empower_luzhou/images/10_What_Is_the_Future_of_AI_in_Manufacturing.png">    </p:cNvPr>
          <p:cNvPicPr>
            <a:picLocks noChangeAspect="1"/>
          </p:cNvPicPr>
          <p:nvPr/>
        </p:nvPicPr>
        <p:blipFill>
          <a:blip r:embed="rId1"/>
          <a:srcRect l="3924" r="3924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F1A24">
                  <a:alpha val="91000"/>
                </a:srgbClr>
              </a:gs>
              <a:gs pos="50000">
                <a:srgbClr val="0F1A24">
                  <a:alpha val="75000"/>
                </a:srgbClr>
              </a:gs>
              <a:gs pos="100000">
                <a:srgbClr val="0F1A24">
                  <a:alpha val="50000"/>
                </a:srgbClr>
              </a:gs>
            </a:gsLst>
            <a:lin ang="0" scaled="1"/>
          </a:gra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62000" y="1016000"/>
            <a:ext cx="5080000" cy="279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0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20000" dirty="0"/>
          </a:p>
        </p:txBody>
      </p:sp>
      <p:sp>
        <p:nvSpPr>
          <p:cNvPr id="5" name="Shape 2"/>
          <p:cNvSpPr/>
          <p:nvPr/>
        </p:nvSpPr>
        <p:spPr>
          <a:xfrm>
            <a:off x="1016000" y="3810000"/>
            <a:ext cx="762000" cy="50800"/>
          </a:xfrm>
          <a:prstGeom prst="rect">
            <a:avLst/>
          </a:prstGeom>
          <a:solidFill>
            <a:srgbClr val="C87D2F"/>
          </a:solidFill>
          <a:ln/>
        </p:spPr>
      </p:sp>
      <p:sp>
        <p:nvSpPr>
          <p:cNvPr id="6" name="Text 3"/>
          <p:cNvSpPr/>
          <p:nvPr/>
        </p:nvSpPr>
        <p:spPr>
          <a:xfrm>
            <a:off x="1016000" y="4064000"/>
            <a:ext cx="8890000" cy="66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3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AI时代对人的四大要求</a:t>
            </a:r>
            <a:endParaRPr lang="en-US" sz="3800" dirty="0"/>
          </a:p>
        </p:txBody>
      </p:sp>
      <p:sp>
        <p:nvSpPr>
          <p:cNvPr id="7" name="Text 4"/>
          <p:cNvSpPr/>
          <p:nvPr/>
        </p:nvSpPr>
        <p:spPr>
          <a:xfrm>
            <a:off x="1016000" y="4953000"/>
            <a:ext cx="889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掌握人机协同决策范式</a:t>
            </a:r>
            <a:endParaRPr lang="en-US" sz="1800" dirty="0"/>
          </a:p>
          <a:p>
            <a:pPr algn="l">
              <a:lnSpc>
                <a:spcPct val="160000"/>
              </a:lnSpc>
            </a:pPr>
            <a:r>
              <a:rPr lang="en-US" sz="1800" dirty="0">
                <a:solidFill>
                  <a:srgbClr val="B0C4D0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从"会用AI"到"用好AI"</a:t>
            </a:r>
            <a:endParaRPr lang="en-US" sz="18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AI赋能生产管理与办公提效</dc:title>
  <dc:subject>AI赋能生产管理与办公提效</dc:subject>
  <dc:creator>Kimi</dc:creator>
  <cp:lastModifiedBy>Kimi</cp:lastModifiedBy>
  <cp:revision>1</cp:revision>
  <dcterms:created xsi:type="dcterms:W3CDTF">2026-06-29T23:16:03Z</dcterms:created>
  <dcterms:modified xsi:type="dcterms:W3CDTF">2026-06-29T23:16:03Z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AI赋能生产管理与办公提效","ContentProducer":"001191110108MACG2KBH8F10000","ProduceID":"19f15a00-2062-8ee7-8000-000031a03ee5","ReservedCode1":"","ContentPropagator":"001191110108MACG2KBH8F20000","PropagateID":"19f159df-1bc2-871f-8000-09792e5aea2c","ReservedCode2":""}</vt:lpwstr>
  </property>
</Properties>
</file>