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 id="2147483662" r:id="rId4"/>
  </p:sldMasterIdLst>
  <p:notesMasterIdLst>
    <p:notesMasterId r:id="rId6"/>
  </p:notesMasterIdLst>
  <p:sldIdLst>
    <p:sldId id="256" r:id="rId5"/>
    <p:sldId id="308"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x="12192000" cy="6858000"/>
  <p:notesSz cx="6858000" cy="9144000"/>
  <p:custDataLst>
    <p:tags r:id="rId62"/>
  </p:custDataLst>
  <p:defaultTextStyle>
    <a:defPPr marR="0" lvl="0" algn="l" rtl="0">
      <a:lnSpc>
        <a:spcPct val="100000"/>
      </a:lnSpc>
      <a:spcBef>
        <a:spcPts val="0"/>
      </a:spcBef>
      <a:spcAft>
        <a:spcPts val="0"/>
      </a:spcAft>
    </a:defPPr>
    <a:lvl1pPr marL="0"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286000"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2743200"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200400"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3657600"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2" Type="http://schemas.openxmlformats.org/officeDocument/2006/relationships/tags" Target="tags/tag2.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notesMaster" Target="notesMasters/notesMaster1.xml"/><Relationship Id="rId59" Type="http://schemas.openxmlformats.org/officeDocument/2006/relationships/presProps" Target="presProps.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大家好，欢迎参加本次企业生态环境监测合规管理培训。随着《生态环境监测条例》和《生态法典》的正式施行，我国的环保法规进入了全新阶段。本次培训将帮助大家深入理解新规，掌握合规要点，确保企业在绿色发展的道路上行稳致远。</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最后是环境影响登记表，适用于那些对环境影响极小的项目，比如一些小型的服务业。这类项目流程最简单，只需在网上完成备案即可。但请注意，“影响很小”不代表没有影响，备案信息的真实性同样重要。</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了解了分类，我们来看具体的办理流程。第一步是前期准备，包括项目立项和确定环评类别。如果需要编制报告书或报告表，就要选择合适的编制单位。第二步是文件的编制或填报，这是整个环评工作的核心，必须确保内容真实、准确。</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流程的第三步是报批或备案。报告书和报告表需要提交给环保部门审批，而登记表在网上提交即可。第四步是审批与实施，拿到批文后项目才能开工。这里要特别强调“三同时”制度，即环保设施必须和主体工程同步进行，这是不可逾越的红线。</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在环评过程中，企业是第一责任人，必须对提交的文件负责。法律风险是实实在在的，比如“未批先建”，也就是没有拿到环评批文就擅自开工，这是严重的违法行为，会面临高额罚款甚至被责令恢复原状。此外，提供虚假文件和不落实“三同时”制度也会带来严重后果。</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在项目建设完成后，正式投入生产或使用前，还有一个至关重要的环节——环境保护竣工验收。这是检验项目是否真正落实环评及批复要求、环保设施是否建成并正常运行的关键节点。</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环保验收的主要依据是《建设项目环境保护管理条例》等法规。其核心原则首先是“三同时”制度，确保环保设施与主体工程同步到位。其次是“自主验收”，明确了建设单位是验收的第一责任人。最后是“信息公开”，整个验收过程需要透明化，接受社会各界监督。</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验收流程主要分为四步。第一步是验收准备，确保所有设施和文件都已就绪。第二步是自主验收，由建设单位组织专家和代表进行现场检查。第三步是编制并公开验收报告，接受社会监督。最后一步是在官方平台完成备案，整个验收过程才算正式完成。</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在验收环节，企业同样承担着主体责任。最严重的法律风险是“未验先投”，即环保设施未验收合格就擅自投产，这将面临高额罚款和停产处罚。此外，验收过程中的弄虚作假和未依法公开信息等行为，也会带来严重的法律后果。</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好的，项目通过环评并建成后，我们就进入了日常运营阶段。第二部分，我们将重点讲解排污许可和自行监测的合规要点。这是企业日常环境管理的核心。</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排污许可制度，相当于企业排污的“身份证”。核心原则就是“持证排污、按证排污”。和环评类似，排污许可也实行分类管理，分为重点管理、简化管理和排污登记，不同类别的企业，其监测和报告要求也不同。</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现在，我们进入第一部分的学习：建设项目环境影响评价，也就是我们常说的“环评”。这是企业新项目上马的第一道关口，也是合规管理的起点。</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申请排污许可证必须在实际排污前完成。申请过程主要在网上进行。这里有一个关键点：申请许可证时，必须同步提交一份自行监测方案。这份方案详细规定了企业需要监测什么、在哪里监测、多久监测一次等核心内容，是后续日常监测工作的依据。</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我们再来细化一下自行监测方案的内容。它必须包含监测点位、指标、频次、方法、质控措施以及数据记录和公开方式。每一项都需要明确、具体、可操作。例如，监测点位不能模糊描述，必须精确到具体排放口；监测方法必须严格执行国家标准，以确保数据的法律效力和公信力。</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方案制定后，就是具体的实施。监测方式分为自动和手工两种。对于重点管理的企业，关键排放口必须安装自动监测设备并联网。一个新要求是，主要监测点位还需要安装视频监控，实现过程留痕。如果采用手工监测，必须详细记录当时的生产工况，确保数据的代表性。</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我们以城市污水处理厂为例，看看自行监测是如何实施的。作为重点管理单位，它的总排口必须安装自动监测设备，实时监控COD、氨氮等关键指标。同时，车间排放口则通过手工监测进行补充。并且，在关键位置都会安装视频监控，确保整个监测过程的透明和规范。</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再来看一个造纸企业的例子。作为重污染行业，它的监测点更多，包括烟气和废水排放口。锅炉烟气必须安装CEMS，也就是烟气在线监测系统。废水总排口同样需要自动监测。所有这些监测点都在视频监控的覆盖范围内，确保数据的真实有效。</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在实际操作中，大家可能会遇到一些常见问题。比如，排污许可证有效期是5年，到期前60天要记得申请延续。如果企业名称等信息变了，也要及时申请变更。如果生产工艺、排污口等发生重大变化，那就需要重新申请许可证了。</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监测工作完成后，就进入了数据管理阶段。第三部分，我们将讨论如何确保监测数据的质量，以及如何建立规范的环境管理台账。这是证明企业合规运营的核心档案。</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数据质量是企业环境管理的生命线。新条例明确规定，企业和负责人要对数据的真实性和准确性负责。这意味着，我们必须建立一套完善的数据质量管理制度，覆盖人员、设备、方法和记录等各个环节，确保每一个数据都经得起检验。</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如果说监测数据是点，那么环境管理台账就是线，它将企业所有的环境行为串联起来，形成一个完整的证据链。台账需要记录的内容非常全面，包括生产运行、治污设施运行、监测数据以及异常情况处理等。这些都是环保部门现场检查时必看的核心材料。</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关于台账管理，有几个关键点需要牢记。首先是记录频次，要根据实际情况按日、按班次或按次记录。其次，我们鼓励使用电子台账，这样更方便管理。最重要的一点，也是法律的硬性规定：所有原始监测记录和台账，保存期限都不得少于五年。</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在正式开始前，我们首先要明确当前所处的时代背景。我国的生态文明建设正迈向一个新的高度，这背后是法律的强力支撑。今年，《生态环境监测条例》和《生态法典》相继实施，这不仅仅是法规的更新，更是对我们所有企业提出的全新、更高的要求。</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除了内部记录，企业还有对外公开的义务。需要定期在官方平台上公开污染物排放信息和自行监测数据。同时，还要定期提交排污许可证执行报告，总结报告期内的排污情况。这体现了环境管理的透明度原则。</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未来，数据管理的趋势是数字化。电子台账、智慧环保平台，甚至区块链技术，都将成为企业环境管理的有力工具。这不仅能提高效率，更能确保数据的真实性和可追溯性。我们企业也应该积极拥抱这些新技术，提升管理水平。</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第四部分，我们来谈谈硬件设施。无论是排污设施还是监测设备，它们的正常运行是确保企业合规的物质基础。我们将详细讲解设施设备的安装、使用、维护和异常处理要求。</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对于设施设备，首先要保证设备本身是合规的。依法需要安装自动监测设备的，必须安装并联网。日常的维护保养和定期校准至关重要，这是保证数据准确的前提。一旦发现数据异常，必须立即报告并检修，不能拖延。</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我们以常见的烟气在线监测系统（CEMS）为例，深入了解一下。这套系统主要由采样、分析和数据传输三部分组成。它的安装位置非常关键，必须能真实反映排放情况。同时，监测站房的环境也有严格要求，比如恒温恒湿，以保证设备稳定运行。</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CEMS的日常管理同样重要。每天都要进行巡检。定期校准是保证数据准确的核心，根据技术规范，零点和跨度校准至少每7天一次，线性校准至少每3个月一次。此外，每年还需要请第三方机构做一次比对监测。所有这些操作都必须有详细记录。</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除了烟气，水质监测同样重要。水质自动监测站的运行要点包括日常巡检、及时更换试剂、定期校准以及每日审核数据。特别是数据审核，能帮助我们及时发现设备异常或水质突变，是保障水环境安全的重要一环。</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设备运行中难免会出现故障。我们列举了一些常见的故障，比如数据异常、数据中断和设备报警。关键在于，出现问题后要能快速判断原因并采取正确的处理措施。更重要的是，所有故障和处理过程都必须详细记录下来，这是追溯和分析问题的重要依据。</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前面我们讲了很多具体的法规和流程，为了方便大家日常操作，第五部分我们整理了一份简明扼要的合规注意事项清单，希望能成为大家工作中的实用手册。</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这张清单涵盖了从环评到数据管理的几个关键环节。比如，项目有重大变动要重新报批环评；排污许可证要记得提前续期；监测工作要严格按方案执行；数据绝对不能造假，并且要保存至少五年。这些都是日常工作中必须时刻牢记的。</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本次培训将分为六个部分，从项目最初的环评办理，到日常的排污许可、监测数据管理，再到设施设备的运行维护，最后是大家必须高度重视的违规责任。我们将逐一拆解，确保大家对每个环节的合规要求都了然于胸。</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清单的第二部分，重点在于过程管理。台账记录要及时准确；设施运维要定期到位；遇到异常情况要立即报告处理；信息要按时公开。最后，也是非常重要的一点，要定期对我们的环保人员进行培训，提升专业能力和合规意识。</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接下来是本次培训最严肃的部分——法律责任。我们将详细解读哪些行为属于违法，以及这些行为会带来怎样的严重后果。这部分内容，希望大家务必高度重视。</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我们首先要清楚哪些行为是明令禁止的。最严重的就是数据弄虚作假，包括篡改记录、伪造数据等。此外，不按规定监测、数据管理失职、干扰监测活动等，也都属于违法行为。这些红线绝对不能触碰。</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那么，违法了会有什么后果呢？对于未建立制度、未保存记录这类一般违规行为，罚款金额在2万到20万之间。如果拒不改正，甚至会被责令停产停业。对于干扰、破坏监测设施的行为，处罚力度同样严厉，不仅面临高额罚款，还可能需要承担民事赔偿责任。</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对于最严重的数据弄虚作假行为，处罚力度是巨大的。对企业的罚款高达10万到100万，情节严重还会停产。更重要的是，新规明确了对个人的处罚，直接负责的主管和相关人员将面临5万到20万的罚款。这意味着，数据造假不再仅仅是企业行为，个人也要承担沉重的法律责任。</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如果企业委托了第三方监测机构，那么机构的责任同样重大。一旦发现机构弄虚作假，不仅会被没收违法所得、处以高额罚款，还可能被吊销资质，禁止从业。对于机构的直接责任人员，不仅有罚款，更有长达5到10年，甚至终身的从业禁止。这是非常严厉的惩罚，旨在通过重典治理，确保监测数据的真实可靠。</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接下来这一点，是本次培训最需要大家铭记的。今年最新的司法解释，也就是法释〔2026〕4号，对数据造假行为的定性发生了根本性变化。简单来说，对于实行排污许可重点管理的单位，篡改自动监测数据不再是行政处罚，而是直接构成刑事犯罪！</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新的司法解释还扩大了入罪的污染物范围。除了原来的COD、氨氮等，现在新增了总磷、总氮、颗粒物和VOCs这四类常见污染物。这意味着，通过篡改数据来排放这些污染物，都将面临刑事追责。打击范围更广，法网更密。</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我在这里要再次强调，这不是危言耸听。对于我们这样的重点管理单位，篡改自动监测数据就是犯罪！企业负责人和具体操作人员都可能被追究刑事责任，最高刑期可达七年以上。这是一条绝对不可触碰的法律红线，希望每个人都能牢记在心。</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现实中已经有很多惨痛的教训。比如有的化工企业通过各种手段造假，最终负责人锒铛入狱。还有的第三方机构为了利益伪造数据，结果被吊销资质，相关人员终身无法再从事这个行业。这些案例都在警示我们，合规经营才是唯一的出路。</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现在，我们进入第一部分的学习：建设项目环境影响评价，也就是我们常说的“环评”。这是企业新项目上马的第一道关口，也是合规管理的起点。</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各位同事，培训即将结束。我们系统学习了全流程的合规要求。面对新法规的高要求，我提出五点建议：强化顶层设计，主要负责人要担起责任；加强全员培训，让合规意识深入人心；完善制度建设，做到有章可循；确保资金投入，保障设施正常运行；拥抱数字化，提升管理效率。</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请大家记住，合规不仅仅是为了避免处罚，它更是企业核心竞争力的一部分。一个环保合规的企业，能有效规避法律风险，提升品牌形象，甚至能通过绿色发展找到新的商机。生态环境保护，确实是我们企业生存和发展的生命线。</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我的讲解到此结束。接下来是问答环节，大家对今天的内容有什么疑问，或者在实际工作中遇到了什么困惑，都可以提出来，我们一起交流探讨。</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再次感谢大家的参与。让我们将今天所学转化为实际行动，共同努力，将企业打造成为绿色、可持续发展的典范，为建设美丽中国贡献我们的力量。谢谢大家！</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环评工作的根本大法是《生态环境法典》和《环境影响评价法》。其核心原则包括“预防为主”，即在项目实施前就预判环境影响；“分类管理”，根据项目影响程度区别对待；以及“公众参与”，确保环评过程的透明和公正。</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分类管理是环评的核心。简单来说，影响越大，评价越严。分为报告书、报告表和登记表三类。企业需要做的第一件事，就是对照官方发布的《分类管理名录》，确定自己的项目属于哪一类。这决定了后续的工作流程和深度。</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我们来看一下具体例子。哪些项目需要编制最严格的环境影响报告书呢？主要是像石化、化工这类重污染行业，以及在自然保护区等敏感区域进行的大型项目。这类项目对环境的潜在影响巨大，因此必须进行最全面的评价。</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接下来是环境影响报告表，适用于影响程度较轻的项目。我们日常接触到的大部分制造业、房地产开发、交通设施建设等，都属于这一类别。虽然评价要求相对简化，但同样需要严谨对待。</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3.xml"/><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9" Type="http://schemas.openxmlformats.org/officeDocument/2006/relationships/image" Target="../media/image20.svg"/><Relationship Id="rId8" Type="http://schemas.openxmlformats.org/officeDocument/2006/relationships/image" Target="../media/image19.png"/><Relationship Id="rId7" Type="http://schemas.openxmlformats.org/officeDocument/2006/relationships/image" Target="../media/image18.svg"/><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3" Type="http://schemas.openxmlformats.org/officeDocument/2006/relationships/image" Target="../media/image14.svg"/><Relationship Id="rId2" Type="http://schemas.openxmlformats.org/officeDocument/2006/relationships/image" Target="../media/image13.png"/><Relationship Id="rId13" Type="http://schemas.openxmlformats.org/officeDocument/2006/relationships/notesSlide" Target="../notesSlides/notesSlide27.xml"/><Relationship Id="rId12" Type="http://schemas.openxmlformats.org/officeDocument/2006/relationships/slideLayout" Target="../slideLayouts/slideLayout12.xml"/><Relationship Id="rId11" Type="http://schemas.openxmlformats.org/officeDocument/2006/relationships/image" Target="../media/image22.svg"/><Relationship Id="rId10" Type="http://schemas.openxmlformats.org/officeDocument/2006/relationships/image" Target="../media/image21.png"/><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9" Type="http://schemas.openxmlformats.org/officeDocument/2006/relationships/image" Target="../media/image26.svg"/><Relationship Id="rId8" Type="http://schemas.openxmlformats.org/officeDocument/2006/relationships/image" Target="../media/image25.png"/><Relationship Id="rId7" Type="http://schemas.openxmlformats.org/officeDocument/2006/relationships/image" Target="../media/image16.svg"/><Relationship Id="rId6" Type="http://schemas.openxmlformats.org/officeDocument/2006/relationships/image" Target="../media/image15.png"/><Relationship Id="rId5" Type="http://schemas.openxmlformats.org/officeDocument/2006/relationships/image" Target="../media/image24.svg"/><Relationship Id="rId4" Type="http://schemas.openxmlformats.org/officeDocument/2006/relationships/image" Target="../media/image23.png"/><Relationship Id="rId3" Type="http://schemas.openxmlformats.org/officeDocument/2006/relationships/image" Target="../media/image22.svg"/><Relationship Id="rId2" Type="http://schemas.openxmlformats.org/officeDocument/2006/relationships/image" Target="../media/image21.png"/><Relationship Id="rId11" Type="http://schemas.openxmlformats.org/officeDocument/2006/relationships/notesSlide" Target="../notesSlides/notesSlide33.xml"/><Relationship Id="rId10" Type="http://schemas.openxmlformats.org/officeDocument/2006/relationships/slideLayout" Target="../slideLayouts/slideLayout12.xml"/><Relationship Id="rId1"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36.xml.rels><?xml version="1.0" encoding="UTF-8" standalone="yes"?>
<Relationships xmlns="http://schemas.openxmlformats.org/package/2006/relationships"><Relationship Id="rId9" Type="http://schemas.openxmlformats.org/officeDocument/2006/relationships/image" Target="../media/image34.svg"/><Relationship Id="rId8" Type="http://schemas.openxmlformats.org/officeDocument/2006/relationships/image" Target="../media/image33.png"/><Relationship Id="rId7" Type="http://schemas.openxmlformats.org/officeDocument/2006/relationships/image" Target="../media/image32.svg"/><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3" Type="http://schemas.openxmlformats.org/officeDocument/2006/relationships/image" Target="../media/image28.svg"/><Relationship Id="rId2" Type="http://schemas.openxmlformats.org/officeDocument/2006/relationships/image" Target="../media/image27.png"/><Relationship Id="rId13" Type="http://schemas.openxmlformats.org/officeDocument/2006/relationships/notesSlide" Target="../notesSlides/notesSlide36.xml"/><Relationship Id="rId12" Type="http://schemas.openxmlformats.org/officeDocument/2006/relationships/slideLayout" Target="../slideLayouts/slideLayout12.xml"/><Relationship Id="rId11" Type="http://schemas.openxmlformats.org/officeDocument/2006/relationships/image" Target="../media/image36.svg"/><Relationship Id="rId10" Type="http://schemas.openxmlformats.org/officeDocument/2006/relationships/image" Target="../media/image35.png"/><Relationship Id="rId1" Type="http://schemas.openxmlformats.org/officeDocument/2006/relationships/image" Target="../media/image4.jpe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12.xml"/><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12.xml"/><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image" Target="../media/image3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9" Type="http://schemas.openxmlformats.org/officeDocument/2006/relationships/image" Target="../media/image12.svg"/><Relationship Id="rId8" Type="http://schemas.openxmlformats.org/officeDocument/2006/relationships/image" Target="../media/image11.png"/><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5.png"/><Relationship Id="rId11" Type="http://schemas.openxmlformats.org/officeDocument/2006/relationships/notesSlide" Target="../notesSlides/notesSlide9.xml"/><Relationship Id="rId10" Type="http://schemas.openxmlformats.org/officeDocument/2006/relationships/slideLayout" Target="../slideLayouts/slideLayout12.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gradFill rotWithShape="1">
            <a:gsLst>
              <a:gs pos="0">
                <a:srgbClr val="000000">
                  <a:alpha val="65000"/>
                </a:srgbClr>
              </a:gs>
              <a:gs pos="100000">
                <a:srgbClr val="000000">
                  <a:alpha val="45000"/>
                </a:srgbClr>
              </a:gs>
            </a:gsLst>
            <a:lin ang="2700000"/>
          </a:gra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1016000" y="2286000"/>
            <a:ext cx="10160000" cy="165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企业生态环境监测</a:t>
            </a:r>
            <a:br>
              <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合规管理</a:t>
            </a:r>
            <a:endParaRPr lang="en-US" sz="1100"/>
          </a:p>
        </p:txBody>
      </p:sp>
      <p:sp>
        <p:nvSpPr>
          <p:cNvPr id="4" name="AutoShape 4"/>
          <p:cNvSpPr/>
          <p:nvPr/>
        </p:nvSpPr>
        <p:spPr>
          <a:xfrm>
            <a:off x="1016000" y="4318000"/>
            <a:ext cx="9525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400" b="0" i="0" u="none" strike="noStrike">
                <a:solidFill>
                  <a:srgbClr val="FFFFFF">
                    <a:alpha val="94902"/>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依法守护绿色，合规引领未来</a:t>
            </a: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环评分类示例：登记表项目</a:t>
            </a:r>
            <a:endParaRPr lang="en-US" sz="1100"/>
          </a:p>
        </p:txBody>
      </p:sp>
      <p:sp>
        <p:nvSpPr>
          <p:cNvPr id="4" name="AutoShape 4"/>
          <p:cNvSpPr/>
          <p:nvPr/>
        </p:nvSpPr>
        <p:spPr>
          <a:xfrm>
            <a:off x="762000" y="1524000"/>
            <a:ext cx="10668000" cy="1651000"/>
          </a:xfrm>
          <a:prstGeom prst="roundRect">
            <a:avLst>
              <a:gd name="adj" fmla="val 0"/>
            </a:avLst>
          </a:prstGeom>
          <a:solidFill>
            <a:srgbClr val="FFFFFF">
              <a:alpha val="92000"/>
            </a:srgbClr>
          </a:solidFill>
          <a:ln w="12700" cap="flat" cmpd="sng">
            <a:solidFill>
              <a:srgbClr val="228B22">
                <a:alpha val="35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76200" cy="16510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079500" y="1676400"/>
            <a:ext cx="10033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豁免严格评审，实施简易备案管理</a:t>
            </a:r>
            <a:endParaRPr lang="en-US" sz="1100"/>
          </a:p>
        </p:txBody>
      </p:sp>
      <p:sp>
        <p:nvSpPr>
          <p:cNvPr id="7" name="AutoShape 7"/>
          <p:cNvSpPr/>
          <p:nvPr/>
        </p:nvSpPr>
        <p:spPr>
          <a:xfrm>
            <a:off x="1079500" y="2222500"/>
            <a:ext cx="10033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该类别针对对生态环境影响程度极小、基本不会造成环境敏感区破坏的项目。相较于报告书和报告表，此类项目无需编制复杂的技术文件，仅需通过生态环境部门的网上备案系统提交相关信息，完成备案即视为履行了环保手续，大幅降低了企业合规成本与时间周期。</a:t>
            </a:r>
            <a:endParaRPr lang="en-US" sz="1100"/>
          </a:p>
        </p:txBody>
      </p:sp>
      <p:sp>
        <p:nvSpPr>
          <p:cNvPr id="8" name="AutoShape 8"/>
          <p:cNvSpPr/>
          <p:nvPr/>
        </p:nvSpPr>
        <p:spPr>
          <a:xfrm>
            <a:off x="762000" y="3429000"/>
            <a:ext cx="5207000" cy="1968500"/>
          </a:xfrm>
          <a:prstGeom prst="roundRect">
            <a:avLst>
              <a:gd name="adj" fmla="val 0"/>
            </a:avLst>
          </a:prstGeom>
          <a:solidFill>
            <a:srgbClr val="FFFFFF">
              <a:alpha val="90000"/>
            </a:srgbClr>
          </a:solidFill>
          <a:ln w="12700" cap="flat" cmpd="sng">
            <a:solidFill>
              <a:srgbClr val="228B22">
                <a:alpha val="15000"/>
              </a:srgbClr>
            </a:solidFill>
            <a:prstDash val="solid"/>
            <a:round/>
          </a:ln>
        </p:spPr>
        <p:txBody>
          <a:bodyPr vert="horz" wrap="square" lIns="63500" tIns="63500" rIns="63500" bIns="63500" rtlCol="0" anchor="ctr"/>
          <a:lstStyle/>
          <a:p>
            <a:pPr algn="ctr">
              <a:defRPr/>
            </a:pPr>
          </a:p>
        </p:txBody>
      </p:sp>
      <p:sp>
        <p:nvSpPr>
          <p:cNvPr id="9" name="AutoShape 9"/>
          <p:cNvSpPr/>
          <p:nvPr/>
        </p:nvSpPr>
        <p:spPr>
          <a:xfrm>
            <a:off x="762000" y="3429000"/>
            <a:ext cx="5207000" cy="50800"/>
          </a:xfrm>
          <a:prstGeom prst="roundRect">
            <a:avLst>
              <a:gd name="adj" fmla="val 0"/>
            </a:avLst>
          </a:prstGeom>
          <a:solidFill>
            <a:srgbClr val="228B22">
              <a:alpha val="80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952500" y="3581400"/>
            <a:ext cx="4826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典型场景一：小型生活服务业</a:t>
            </a:r>
            <a:endParaRPr lang="en-US" sz="1100"/>
          </a:p>
        </p:txBody>
      </p:sp>
      <p:sp>
        <p:nvSpPr>
          <p:cNvPr id="11" name="AutoShape 11"/>
          <p:cNvSpPr/>
          <p:nvPr/>
        </p:nvSpPr>
        <p:spPr>
          <a:xfrm>
            <a:off x="952500" y="4089400"/>
            <a:ext cx="4826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涵盖社区便利店、小型餐饮门店、图文快印店、美容美发机构等。这类项目服务半径有限、经营规模较小，日常运营中无生产性污染物排放，或污染物排放量远低于国家排放标准限值，对周边大气、水体和土壤环境不构成实质影响。</a:t>
            </a:r>
            <a:endParaRPr lang="en-US" sz="1100"/>
          </a:p>
        </p:txBody>
      </p:sp>
      <p:sp>
        <p:nvSpPr>
          <p:cNvPr id="12" name="AutoShape 12"/>
          <p:cNvSpPr/>
          <p:nvPr/>
        </p:nvSpPr>
        <p:spPr>
          <a:xfrm>
            <a:off x="6223000" y="3429000"/>
            <a:ext cx="5207000" cy="1968500"/>
          </a:xfrm>
          <a:prstGeom prst="roundRect">
            <a:avLst>
              <a:gd name="adj" fmla="val 0"/>
            </a:avLst>
          </a:prstGeom>
          <a:solidFill>
            <a:srgbClr val="FFFFFF">
              <a:alpha val="90000"/>
            </a:srgbClr>
          </a:solidFill>
          <a:ln w="12700" cap="flat" cmpd="sng">
            <a:solidFill>
              <a:srgbClr val="228B22">
                <a:alpha val="15000"/>
              </a:srgbClr>
            </a:solidFill>
            <a:prstDash val="solid"/>
            <a:round/>
          </a:ln>
        </p:spPr>
        <p:txBody>
          <a:bodyPr vert="horz" wrap="square" lIns="63500" tIns="63500" rIns="63500" bIns="63500" rtlCol="0" anchor="ctr"/>
          <a:lstStyle/>
          <a:p>
            <a:pPr algn="ctr">
              <a:defRPr/>
            </a:pPr>
          </a:p>
        </p:txBody>
      </p:sp>
      <p:sp>
        <p:nvSpPr>
          <p:cNvPr id="13" name="AutoShape 13"/>
          <p:cNvSpPr/>
          <p:nvPr/>
        </p:nvSpPr>
        <p:spPr>
          <a:xfrm>
            <a:off x="6223000" y="3429000"/>
            <a:ext cx="5207000" cy="50800"/>
          </a:xfrm>
          <a:prstGeom prst="roundRect">
            <a:avLst>
              <a:gd name="adj" fmla="val 0"/>
            </a:avLst>
          </a:prstGeom>
          <a:solidFill>
            <a:srgbClr val="228B22">
              <a:alpha val="8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6413500" y="3581400"/>
            <a:ext cx="4826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典型场景二：微小型加工轻工业</a:t>
            </a:r>
            <a:endParaRPr lang="en-US" sz="1100"/>
          </a:p>
        </p:txBody>
      </p:sp>
      <p:sp>
        <p:nvSpPr>
          <p:cNvPr id="15" name="AutoShape 15"/>
          <p:cNvSpPr/>
          <p:nvPr/>
        </p:nvSpPr>
        <p:spPr>
          <a:xfrm>
            <a:off x="6413500" y="4089400"/>
            <a:ext cx="4826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包括手工饰品制作、简单的文具组装、小型服装缝补加工等劳动密集型、低能耗的小作坊式生产。此类生产活动工艺简单，不涉及化学合成、高温冶炼等高污染工序，原辅材料清洁且固废可回收，整体环境风险处于极低水平。</a:t>
            </a:r>
            <a:endParaRPr lang="en-US" sz="1100"/>
          </a:p>
        </p:txBody>
      </p:sp>
      <p:sp>
        <p:nvSpPr>
          <p:cNvPr id="16" name="AutoShape 16"/>
          <p:cNvSpPr/>
          <p:nvPr/>
        </p:nvSpPr>
        <p:spPr>
          <a:xfrm>
            <a:off x="762000" y="5524500"/>
            <a:ext cx="10668000" cy="1079500"/>
          </a:xfrm>
          <a:prstGeom prst="roundRect">
            <a:avLst>
              <a:gd name="adj" fmla="val 0"/>
            </a:avLst>
          </a:prstGeom>
          <a:solidFill>
            <a:srgbClr val="228B22">
              <a:alpha val="9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762000" y="5524500"/>
            <a:ext cx="50800" cy="1079500"/>
          </a:xfrm>
          <a:prstGeom prst="roundRect">
            <a:avLst>
              <a:gd name="adj" fmla="val 0"/>
            </a:avLst>
          </a:prstGeom>
          <a:solidFill>
            <a:srgbClr val="E67E22">
              <a:alpha val="90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1016000" y="5613400"/>
            <a:ext cx="10160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1" i="0" u="none" strike="noStrike">
                <a:solidFill>
                  <a:srgbClr val="2D2D2D"/>
                </a:solidFill>
                <a:latin typeface="Noto Sans SC" panose="020B0200000000000000" charset="-122"/>
                <a:ea typeface="Noto Sans SC" panose="020B0200000000000000" charset="-122"/>
                <a:cs typeface="Noto Sans SC" panose="020B0200000000000000" charset="-122"/>
                <a:sym typeface="Noto Sans SC" panose="020B0200000000000000" charset="-122"/>
              </a:rPr>
              <a:t>合规提示：</a:t>
            </a: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备案制不等于“零责任”。企业必须对填报信息的真实性、准确性和完整性负责。即便属于登记表项目，在运营过程中也需严格遵守国家环保法律法规，落实各项污染防治措施，避免因疏忽造成不必要的环境纠纷与法律风险。</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16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1.3 环评办理基本流程（1/2）</a:t>
            </a:r>
            <a:endParaRPr lang="en-US" sz="1100"/>
          </a:p>
        </p:txBody>
      </p:sp>
      <p:sp>
        <p:nvSpPr>
          <p:cNvPr id="4" name="AutoShape 4"/>
          <p:cNvSpPr/>
          <p:nvPr/>
        </p:nvSpPr>
        <p:spPr>
          <a:xfrm>
            <a:off x="762000" y="1524000"/>
            <a:ext cx="5270500" cy="4826000"/>
          </a:xfrm>
          <a:prstGeom prst="roundRect">
            <a:avLst>
              <a:gd name="adj" fmla="val 0"/>
            </a:avLst>
          </a:prstGeom>
          <a:solidFill>
            <a:srgbClr val="FFFFFF">
              <a:alpha val="92000"/>
            </a:srgbClr>
          </a:solidFill>
          <a:ln w="12700" cap="flat" cmpd="sng">
            <a:solidFill>
              <a:srgbClr val="228B22">
                <a:alpha val="4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5270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016000" y="1778000"/>
            <a:ext cx="47625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前期准备</a:t>
            </a:r>
            <a:endParaRPr lang="en-US" sz="1100"/>
          </a:p>
        </p:txBody>
      </p:sp>
      <p:sp>
        <p:nvSpPr>
          <p:cNvPr id="7" name="AutoShape 7"/>
          <p:cNvSpPr/>
          <p:nvPr/>
        </p:nvSpPr>
        <p:spPr>
          <a:xfrm>
            <a:off x="1016000" y="2540000"/>
            <a:ext cx="4762500" cy="11430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206500" y="2641600"/>
            <a:ext cx="4381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项目立项</a:t>
            </a:r>
            <a:endParaRPr lang="en-US" sz="1100"/>
          </a:p>
        </p:txBody>
      </p:sp>
      <p:sp>
        <p:nvSpPr>
          <p:cNvPr id="9" name="AutoShape 9"/>
          <p:cNvSpPr/>
          <p:nvPr/>
        </p:nvSpPr>
        <p:spPr>
          <a:xfrm>
            <a:off x="1206500" y="3048000"/>
            <a:ext cx="43815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完成项目备案、核准或审批，取得立项批复文件，这是开展后续环评工作的前置性法定程序，确立项目的合法性起点。</a:t>
            </a:r>
            <a:endParaRPr lang="en-US" sz="1100"/>
          </a:p>
        </p:txBody>
      </p:sp>
      <p:sp>
        <p:nvSpPr>
          <p:cNvPr id="10" name="AutoShape 10"/>
          <p:cNvSpPr/>
          <p:nvPr/>
        </p:nvSpPr>
        <p:spPr>
          <a:xfrm>
            <a:off x="1016000" y="3810000"/>
            <a:ext cx="4762500" cy="11430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1206500" y="3911600"/>
            <a:ext cx="4381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确定环评类别</a:t>
            </a:r>
            <a:endParaRPr lang="en-US" sz="1100"/>
          </a:p>
        </p:txBody>
      </p:sp>
      <p:sp>
        <p:nvSpPr>
          <p:cNvPr id="12" name="AutoShape 12"/>
          <p:cNvSpPr/>
          <p:nvPr/>
        </p:nvSpPr>
        <p:spPr>
          <a:xfrm>
            <a:off x="1206500" y="4318000"/>
            <a:ext cx="43815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严格对照《建设项目环境影响评价分类管理名录》，精准判定项目应编制环境影响报告书、报告表，还是填报环境影响登记表。</a:t>
            </a:r>
            <a:endParaRPr lang="en-US" sz="1100"/>
          </a:p>
        </p:txBody>
      </p:sp>
      <p:sp>
        <p:nvSpPr>
          <p:cNvPr id="13" name="AutoShape 13"/>
          <p:cNvSpPr/>
          <p:nvPr/>
        </p:nvSpPr>
        <p:spPr>
          <a:xfrm>
            <a:off x="1016000" y="5080000"/>
            <a:ext cx="4762500" cy="11430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1206500" y="5181600"/>
            <a:ext cx="4381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选择编制单位（如需）</a:t>
            </a:r>
            <a:endParaRPr lang="en-US" sz="1100"/>
          </a:p>
        </p:txBody>
      </p:sp>
      <p:sp>
        <p:nvSpPr>
          <p:cNvPr id="15" name="AutoShape 15"/>
          <p:cNvSpPr/>
          <p:nvPr/>
        </p:nvSpPr>
        <p:spPr>
          <a:xfrm>
            <a:off x="1206500" y="5588000"/>
            <a:ext cx="43815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对于报告书和报告表类项目，建设单位具备能力可自行编制；若不具备，需委托有相应技术能力的环评技术服务单位。</a:t>
            </a:r>
            <a:endParaRPr lang="en-US" sz="1100"/>
          </a:p>
        </p:txBody>
      </p:sp>
      <p:sp>
        <p:nvSpPr>
          <p:cNvPr id="16" name="AutoShape 16"/>
          <p:cNvSpPr/>
          <p:nvPr/>
        </p:nvSpPr>
        <p:spPr>
          <a:xfrm>
            <a:off x="6223000" y="1524000"/>
            <a:ext cx="5270500" cy="4826000"/>
          </a:xfrm>
          <a:prstGeom prst="roundRect">
            <a:avLst>
              <a:gd name="adj" fmla="val 0"/>
            </a:avLst>
          </a:prstGeom>
          <a:solidFill>
            <a:srgbClr val="FFFFFF">
              <a:alpha val="92000"/>
            </a:srgbClr>
          </a:solidFill>
          <a:ln w="12700" cap="flat" cmpd="sng">
            <a:solidFill>
              <a:srgbClr val="228B22">
                <a:alpha val="40000"/>
              </a:srgbClr>
            </a:solidFill>
            <a:prstDash val="solid"/>
            <a:round/>
          </a:ln>
        </p:spPr>
        <p:txBody>
          <a:bodyPr vert="horz" wrap="square" lIns="63500" tIns="63500" rIns="63500" bIns="63500" rtlCol="0" anchor="ctr"/>
          <a:lstStyle/>
          <a:p>
            <a:pPr algn="ctr">
              <a:defRPr/>
            </a:pPr>
          </a:p>
        </p:txBody>
      </p:sp>
      <p:sp>
        <p:nvSpPr>
          <p:cNvPr id="17" name="AutoShape 17"/>
          <p:cNvSpPr/>
          <p:nvPr/>
        </p:nvSpPr>
        <p:spPr>
          <a:xfrm>
            <a:off x="6223000" y="1524000"/>
            <a:ext cx="5270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6477000" y="1778000"/>
            <a:ext cx="47625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文件编制/填报</a:t>
            </a:r>
            <a:endParaRPr lang="en-US" sz="1100"/>
          </a:p>
        </p:txBody>
      </p:sp>
      <p:sp>
        <p:nvSpPr>
          <p:cNvPr id="19" name="AutoShape 19"/>
          <p:cNvSpPr/>
          <p:nvPr/>
        </p:nvSpPr>
        <p:spPr>
          <a:xfrm>
            <a:off x="6477000" y="2540000"/>
            <a:ext cx="4762500" cy="1714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6667500" y="2641600"/>
            <a:ext cx="4381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报告书 / 报告表编制</a:t>
            </a:r>
            <a:endParaRPr lang="en-US" sz="1100"/>
          </a:p>
        </p:txBody>
      </p:sp>
      <p:sp>
        <p:nvSpPr>
          <p:cNvPr id="21" name="AutoShape 21"/>
          <p:cNvSpPr/>
          <p:nvPr/>
        </p:nvSpPr>
        <p:spPr>
          <a:xfrm>
            <a:off x="6667500" y="3073400"/>
            <a:ext cx="4381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严格遵循国家《环境影响评价技术导则》总纲及各专项行业规范，结合项目实际建设内容、周边环境特征，科学开展现状调查、工程分析、环境影响预测与评价，形成完整、规范、科学的技术文件。内容需真实反映项目环境影响，提出可行的污染防治与生态保护措施。</a:t>
            </a:r>
            <a:endParaRPr lang="en-US" sz="1100"/>
          </a:p>
        </p:txBody>
      </p:sp>
      <p:sp>
        <p:nvSpPr>
          <p:cNvPr id="22" name="AutoShape 22"/>
          <p:cNvSpPr/>
          <p:nvPr/>
        </p:nvSpPr>
        <p:spPr>
          <a:xfrm>
            <a:off x="6477000" y="4381500"/>
            <a:ext cx="4762500" cy="1714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23" name="AutoShape 23"/>
          <p:cNvSpPr/>
          <p:nvPr/>
        </p:nvSpPr>
        <p:spPr>
          <a:xfrm>
            <a:off x="6667500" y="4483100"/>
            <a:ext cx="4381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登记表在线填报</a:t>
            </a:r>
            <a:endParaRPr lang="en-US" sz="1100"/>
          </a:p>
        </p:txBody>
      </p:sp>
      <p:sp>
        <p:nvSpPr>
          <p:cNvPr id="24" name="AutoShape 24"/>
          <p:cNvSpPr/>
          <p:nvPr/>
        </p:nvSpPr>
        <p:spPr>
          <a:xfrm>
            <a:off x="6667500" y="4914900"/>
            <a:ext cx="4381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建设单位需登录“全国建设项目环境影响评价登记表备案系统”，在系统中如实、完整、准确填报项目基本信息、建设内容、污染物排放及防治措施等关键内容。填报完成后完成备案，形成具有法律效力的备案回执，作为项目环境管理的重要依据。</a:t>
            </a: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1.3 环评办理基本流程（2/2）</a:t>
            </a:r>
            <a:endParaRPr lang="en-US" sz="1100"/>
          </a:p>
        </p:txBody>
      </p:sp>
      <p:sp>
        <p:nvSpPr>
          <p:cNvPr id="4" name="AutoShape 4"/>
          <p:cNvSpPr/>
          <p:nvPr/>
        </p:nvSpPr>
        <p:spPr>
          <a:xfrm>
            <a:off x="762000" y="1524000"/>
            <a:ext cx="5270500" cy="2667000"/>
          </a:xfrm>
          <a:prstGeom prst="roundRect">
            <a:avLst>
              <a:gd name="adj" fmla="val 0"/>
            </a:avLst>
          </a:prstGeom>
          <a:solidFill>
            <a:srgbClr val="FFFFFF">
              <a:alpha val="92000"/>
            </a:srgbClr>
          </a:solidFill>
          <a:ln w="12700" cap="flat" cmpd="sng">
            <a:solidFill>
              <a:srgbClr val="DCDCDC">
                <a:alpha val="10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5270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016000" y="1714500"/>
            <a:ext cx="4826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3. 文件报批/备案</a:t>
            </a:r>
            <a:endParaRPr lang="en-US" sz="1100"/>
          </a:p>
        </p:txBody>
      </p:sp>
      <p:sp>
        <p:nvSpPr>
          <p:cNvPr id="7" name="AutoShape 7"/>
          <p:cNvSpPr/>
          <p:nvPr/>
        </p:nvSpPr>
        <p:spPr>
          <a:xfrm>
            <a:off x="1016000" y="2286000"/>
            <a:ext cx="4826000" cy="1079500"/>
          </a:xfrm>
          <a:prstGeom prst="roundRect">
            <a:avLst>
              <a:gd name="adj" fmla="val 0"/>
            </a:avLst>
          </a:prstGeom>
          <a:solidFill>
            <a:srgbClr val="228B22">
              <a:alpha val="9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143000" y="2349500"/>
            <a:ext cx="4572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报告书/报告表：</a:t>
            </a: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报送具有审批权限的生态环境主管部门进行技术评估与合规性审查。审批通过后方可作为项目开工建设的法定依据，是环境准入的核心环节。</a:t>
            </a:r>
            <a:endParaRPr lang="en-US" sz="1100"/>
          </a:p>
        </p:txBody>
      </p:sp>
      <p:sp>
        <p:nvSpPr>
          <p:cNvPr id="9" name="AutoShape 9"/>
          <p:cNvSpPr/>
          <p:nvPr/>
        </p:nvSpPr>
        <p:spPr>
          <a:xfrm>
            <a:off x="1016000" y="3429000"/>
            <a:ext cx="4826000" cy="698500"/>
          </a:xfrm>
          <a:prstGeom prst="roundRect">
            <a:avLst>
              <a:gd name="adj" fmla="val 0"/>
            </a:avLst>
          </a:prstGeom>
          <a:solidFill>
            <a:srgbClr val="F2F4F6">
              <a:alpha val="100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1143000" y="3492500"/>
            <a:ext cx="4572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登记表：</a:t>
            </a: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实行告知性备案管理，建设单位网上提交信息后系统自动生成回执，完成备案即具备法律效力。</a:t>
            </a:r>
            <a:endParaRPr lang="en-US" sz="1100"/>
          </a:p>
        </p:txBody>
      </p:sp>
      <p:sp>
        <p:nvSpPr>
          <p:cNvPr id="11" name="AutoShape 11"/>
          <p:cNvSpPr/>
          <p:nvPr/>
        </p:nvSpPr>
        <p:spPr>
          <a:xfrm>
            <a:off x="6159500" y="1524000"/>
            <a:ext cx="5270500" cy="2667000"/>
          </a:xfrm>
          <a:prstGeom prst="roundRect">
            <a:avLst>
              <a:gd name="adj" fmla="val 0"/>
            </a:avLst>
          </a:prstGeom>
          <a:solidFill>
            <a:srgbClr val="FFFFFF">
              <a:alpha val="92000"/>
            </a:srgbClr>
          </a:solidFill>
          <a:ln w="12700" cap="flat" cmpd="sng">
            <a:solidFill>
              <a:srgbClr val="DCDCDC">
                <a:alpha val="100000"/>
              </a:srgbClr>
            </a:solidFill>
            <a:prstDash val="solid"/>
            <a:round/>
          </a:ln>
        </p:spPr>
        <p:txBody>
          <a:bodyPr vert="horz" wrap="square" lIns="63500" tIns="63500" rIns="63500" bIns="63500" rtlCol="0" anchor="ctr"/>
          <a:lstStyle/>
          <a:p>
            <a:pPr algn="ctr">
              <a:defRPr/>
            </a:pPr>
          </a:p>
        </p:txBody>
      </p:sp>
      <p:sp>
        <p:nvSpPr>
          <p:cNvPr id="12" name="AutoShape 12"/>
          <p:cNvSpPr/>
          <p:nvPr/>
        </p:nvSpPr>
        <p:spPr>
          <a:xfrm>
            <a:off x="6159500" y="1524000"/>
            <a:ext cx="5270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6413500" y="1714500"/>
            <a:ext cx="4826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4. 审批与实施</a:t>
            </a:r>
            <a:endParaRPr lang="en-US" sz="1100"/>
          </a:p>
        </p:txBody>
      </p:sp>
      <p:sp>
        <p:nvSpPr>
          <p:cNvPr id="14" name="AutoShape 14"/>
          <p:cNvSpPr/>
          <p:nvPr/>
        </p:nvSpPr>
        <p:spPr>
          <a:xfrm>
            <a:off x="6413500" y="2286000"/>
            <a:ext cx="4826000" cy="1079500"/>
          </a:xfrm>
          <a:prstGeom prst="roundRect">
            <a:avLst>
              <a:gd name="adj" fmla="val 0"/>
            </a:avLst>
          </a:prstGeom>
          <a:solidFill>
            <a:srgbClr val="228B22">
              <a:alpha val="9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6540500" y="2349500"/>
            <a:ext cx="4572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审批决定：</a:t>
            </a: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环保部门依法作出准予或不予批准的行政许可决定。若项目性质、规模、地点等发生重大变动，建设单位必须重新报批，不得擅自变更。</a:t>
            </a:r>
            <a:endParaRPr lang="en-US" sz="1100"/>
          </a:p>
        </p:txBody>
      </p:sp>
      <p:sp>
        <p:nvSpPr>
          <p:cNvPr id="16" name="AutoShape 16"/>
          <p:cNvSpPr/>
          <p:nvPr/>
        </p:nvSpPr>
        <p:spPr>
          <a:xfrm>
            <a:off x="6413500" y="3429000"/>
            <a:ext cx="4826000" cy="698500"/>
          </a:xfrm>
          <a:prstGeom prst="roundRect">
            <a:avLst>
              <a:gd name="adj" fmla="val 0"/>
            </a:avLst>
          </a:prstGeom>
          <a:solidFill>
            <a:srgbClr val="F2F4F6">
              <a:alpha val="10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6540500" y="3492500"/>
            <a:ext cx="4572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实施要求：</a:t>
            </a: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严格按照批复的环保要求组织施工，落实各项污染防治措施。</a:t>
            </a:r>
            <a:endParaRPr lang="en-US" sz="1100"/>
          </a:p>
        </p:txBody>
      </p:sp>
      <p:sp>
        <p:nvSpPr>
          <p:cNvPr id="18" name="AutoShape 18"/>
          <p:cNvSpPr/>
          <p:nvPr/>
        </p:nvSpPr>
        <p:spPr>
          <a:xfrm>
            <a:off x="762000" y="4445000"/>
            <a:ext cx="10668000" cy="1905000"/>
          </a:xfrm>
          <a:prstGeom prst="roundRect">
            <a:avLst>
              <a:gd name="adj" fmla="val 0"/>
            </a:avLst>
          </a:prstGeom>
          <a:solidFill>
            <a:srgbClr val="228B22">
              <a:alpha val="8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9" name="AutoShape 19"/>
          <p:cNvSpPr/>
          <p:nvPr/>
        </p:nvSpPr>
        <p:spPr>
          <a:xfrm>
            <a:off x="952500" y="4546600"/>
            <a:ext cx="1016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165816"/>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核心合规红线：建设项目“三同时”制度</a:t>
            </a:r>
            <a:endParaRPr lang="en-US" sz="1100"/>
          </a:p>
        </p:txBody>
      </p:sp>
      <p:sp>
        <p:nvSpPr>
          <p:cNvPr id="20" name="AutoShape 20"/>
          <p:cNvSpPr/>
          <p:nvPr/>
        </p:nvSpPr>
        <p:spPr>
          <a:xfrm>
            <a:off x="952500" y="5080000"/>
            <a:ext cx="3365500" cy="1206500"/>
          </a:xfrm>
          <a:prstGeom prst="roundRect">
            <a:avLst>
              <a:gd name="adj" fmla="val 0"/>
            </a:avLst>
          </a:prstGeom>
          <a:solidFill>
            <a:srgbClr val="FFFFFF">
              <a:alpha val="95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952500" y="5080000"/>
            <a:ext cx="50800" cy="12065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2" name="AutoShape 22"/>
          <p:cNvSpPr/>
          <p:nvPr/>
        </p:nvSpPr>
        <p:spPr>
          <a:xfrm>
            <a:off x="1079500" y="5143500"/>
            <a:ext cx="31115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同时设计</a:t>
            </a:r>
            <a:endParaRPr lang="en-US" sz="1100"/>
          </a:p>
        </p:txBody>
      </p:sp>
      <p:sp>
        <p:nvSpPr>
          <p:cNvPr id="23" name="AutoShape 23"/>
          <p:cNvSpPr/>
          <p:nvPr/>
        </p:nvSpPr>
        <p:spPr>
          <a:xfrm>
            <a:off x="1079500" y="5499100"/>
            <a:ext cx="31115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2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将环保设施纳入工程总体设计方案，在项目初步设计阶段同步完成污染防治设施设计，从源头规避环境隐患。</a:t>
            </a:r>
            <a:endParaRPr lang="en-US" sz="1100"/>
          </a:p>
        </p:txBody>
      </p:sp>
      <p:cxnSp>
        <p:nvCxnSpPr>
          <p:cNvPr id="24" name="Connector 24"/>
          <p:cNvCxnSpPr/>
          <p:nvPr/>
        </p:nvCxnSpPr>
        <p:spPr>
          <a:xfrm rot="5363814">
            <a:off x="3841750" y="5676933"/>
            <a:ext cx="1206500" cy="12700"/>
          </a:xfrm>
          <a:prstGeom prst="straightConnector1">
            <a:avLst/>
          </a:prstGeom>
          <a:solidFill>
            <a:srgbClr val="DEE0E3">
              <a:alpha val="100000"/>
            </a:srgbClr>
          </a:solidFill>
          <a:ln w="12700" cap="flat" cmpd="sng">
            <a:solidFill>
              <a:srgbClr val="228B22">
                <a:alpha val="20000"/>
              </a:srgbClr>
            </a:solidFill>
            <a:prstDash val="solid"/>
            <a:round/>
            <a:headEnd type="none" w="med" len="med"/>
            <a:tailEnd type="none" w="med" len="med"/>
          </a:ln>
        </p:spPr>
      </p:cxnSp>
      <p:sp>
        <p:nvSpPr>
          <p:cNvPr id="25" name="AutoShape 25"/>
          <p:cNvSpPr/>
          <p:nvPr/>
        </p:nvSpPr>
        <p:spPr>
          <a:xfrm>
            <a:off x="4508500" y="5080000"/>
            <a:ext cx="3365500" cy="1206500"/>
          </a:xfrm>
          <a:prstGeom prst="roundRect">
            <a:avLst>
              <a:gd name="adj" fmla="val 0"/>
            </a:avLst>
          </a:prstGeom>
          <a:solidFill>
            <a:srgbClr val="FFFFFF">
              <a:alpha val="95000"/>
            </a:srgbClr>
          </a:solidFill>
          <a:ln w="25400" cap="flat" cmpd="sng">
            <a:noFill/>
            <a:prstDash val="solid"/>
            <a:round/>
          </a:ln>
        </p:spPr>
        <p:txBody>
          <a:bodyPr vert="horz" wrap="square" lIns="63500" tIns="63500" rIns="63500" bIns="63500" rtlCol="0" anchor="ctr"/>
          <a:lstStyle/>
          <a:p>
            <a:pPr algn="ctr">
              <a:defRPr/>
            </a:pPr>
          </a:p>
        </p:txBody>
      </p:sp>
      <p:sp>
        <p:nvSpPr>
          <p:cNvPr id="26" name="AutoShape 26"/>
          <p:cNvSpPr/>
          <p:nvPr/>
        </p:nvSpPr>
        <p:spPr>
          <a:xfrm>
            <a:off x="4508500" y="5080000"/>
            <a:ext cx="50800" cy="12065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7" name="AutoShape 27"/>
          <p:cNvSpPr/>
          <p:nvPr/>
        </p:nvSpPr>
        <p:spPr>
          <a:xfrm>
            <a:off x="4635500" y="5143500"/>
            <a:ext cx="31115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同时施工</a:t>
            </a:r>
            <a:endParaRPr lang="en-US" sz="1100"/>
          </a:p>
        </p:txBody>
      </p:sp>
      <p:sp>
        <p:nvSpPr>
          <p:cNvPr id="28" name="AutoShape 28"/>
          <p:cNvSpPr/>
          <p:nvPr/>
        </p:nvSpPr>
        <p:spPr>
          <a:xfrm>
            <a:off x="4635500" y="5499100"/>
            <a:ext cx="31115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2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主体工程建设期间，环保设施必须同步进场施工，建设进度保持一致，严禁以任何理由拖延环保设施建设工期。</a:t>
            </a:r>
            <a:endParaRPr lang="en-US" sz="1100"/>
          </a:p>
        </p:txBody>
      </p:sp>
      <p:cxnSp>
        <p:nvCxnSpPr>
          <p:cNvPr id="29" name="Connector 29"/>
          <p:cNvCxnSpPr/>
          <p:nvPr/>
        </p:nvCxnSpPr>
        <p:spPr>
          <a:xfrm rot="5363814">
            <a:off x="7397750" y="5676933"/>
            <a:ext cx="1206500" cy="12700"/>
          </a:xfrm>
          <a:prstGeom prst="straightConnector1">
            <a:avLst/>
          </a:prstGeom>
          <a:solidFill>
            <a:srgbClr val="DEE0E3">
              <a:alpha val="100000"/>
            </a:srgbClr>
          </a:solidFill>
          <a:ln w="12700" cap="flat" cmpd="sng">
            <a:solidFill>
              <a:srgbClr val="228B22">
                <a:alpha val="20000"/>
              </a:srgbClr>
            </a:solidFill>
            <a:prstDash val="solid"/>
            <a:round/>
            <a:headEnd type="none" w="med" len="med"/>
            <a:tailEnd type="none" w="med" len="med"/>
          </a:ln>
        </p:spPr>
      </p:cxnSp>
      <p:sp>
        <p:nvSpPr>
          <p:cNvPr id="30" name="AutoShape 30"/>
          <p:cNvSpPr/>
          <p:nvPr/>
        </p:nvSpPr>
        <p:spPr>
          <a:xfrm>
            <a:off x="8064500" y="5080000"/>
            <a:ext cx="3365500" cy="1206500"/>
          </a:xfrm>
          <a:prstGeom prst="roundRect">
            <a:avLst>
              <a:gd name="adj" fmla="val 0"/>
            </a:avLst>
          </a:prstGeom>
          <a:solidFill>
            <a:srgbClr val="FFFFFF">
              <a:alpha val="95000"/>
            </a:srgbClr>
          </a:solidFill>
          <a:ln w="25400" cap="flat" cmpd="sng">
            <a:noFill/>
            <a:prstDash val="solid"/>
            <a:round/>
          </a:ln>
        </p:spPr>
        <p:txBody>
          <a:bodyPr vert="horz" wrap="square" lIns="63500" tIns="63500" rIns="63500" bIns="63500" rtlCol="0" anchor="ctr"/>
          <a:lstStyle/>
          <a:p>
            <a:pPr algn="ctr">
              <a:defRPr/>
            </a:pPr>
          </a:p>
        </p:txBody>
      </p:sp>
      <p:sp>
        <p:nvSpPr>
          <p:cNvPr id="31" name="AutoShape 31"/>
          <p:cNvSpPr/>
          <p:nvPr/>
        </p:nvSpPr>
        <p:spPr>
          <a:xfrm>
            <a:off x="8064500" y="5080000"/>
            <a:ext cx="50800" cy="12065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32" name="AutoShape 32"/>
          <p:cNvSpPr/>
          <p:nvPr/>
        </p:nvSpPr>
        <p:spPr>
          <a:xfrm>
            <a:off x="8191500" y="5143500"/>
            <a:ext cx="31115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同时投产使用</a:t>
            </a:r>
            <a:endParaRPr lang="en-US" sz="1100"/>
          </a:p>
        </p:txBody>
      </p:sp>
      <p:sp>
        <p:nvSpPr>
          <p:cNvPr id="33" name="AutoShape 33"/>
          <p:cNvSpPr/>
          <p:nvPr/>
        </p:nvSpPr>
        <p:spPr>
          <a:xfrm>
            <a:off x="8191500" y="5499100"/>
            <a:ext cx="31115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2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项目竣工后，环保设施须与主体工程同时调试运行，经环保验收合格并取得相关证明后，方可正式投入生产使用。</a:t>
            </a: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1.4 企业的责任与法律风险</a:t>
            </a:r>
            <a:endParaRPr lang="en-US" sz="1100"/>
          </a:p>
        </p:txBody>
      </p:sp>
      <p:sp>
        <p:nvSpPr>
          <p:cNvPr id="4" name="AutoShape 4"/>
          <p:cNvSpPr/>
          <p:nvPr/>
        </p:nvSpPr>
        <p:spPr>
          <a:xfrm>
            <a:off x="762000" y="1397000"/>
            <a:ext cx="10668000" cy="1524000"/>
          </a:xfrm>
          <a:prstGeom prst="roundRect">
            <a:avLst>
              <a:gd name="adj" fmla="val 0"/>
            </a:avLst>
          </a:prstGeom>
          <a:solidFill>
            <a:srgbClr val="228B22">
              <a:alpha val="92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1016000" y="1524000"/>
            <a:ext cx="177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主体责任</a:t>
            </a:r>
            <a:endParaRPr lang="en-US" sz="1100"/>
          </a:p>
        </p:txBody>
      </p:sp>
      <p:cxnSp>
        <p:nvCxnSpPr>
          <p:cNvPr id="6" name="Connector 6"/>
          <p:cNvCxnSpPr/>
          <p:nvPr/>
        </p:nvCxnSpPr>
        <p:spPr>
          <a:xfrm rot="5262563">
            <a:off x="2762250" y="1740027"/>
            <a:ext cx="317500" cy="12700"/>
          </a:xfrm>
          <a:prstGeom prst="straightConnector1">
            <a:avLst/>
          </a:prstGeom>
          <a:solidFill>
            <a:srgbClr val="DEE0E3">
              <a:alpha val="100000"/>
            </a:srgbClr>
          </a:solidFill>
          <a:ln w="12700" cap="flat" cmpd="sng">
            <a:solidFill>
              <a:srgbClr val="FFFFFF">
                <a:alpha val="50000"/>
              </a:srgbClr>
            </a:solidFill>
            <a:prstDash val="solid"/>
            <a:round/>
            <a:headEnd type="none" w="med" len="med"/>
            <a:tailEnd type="none" w="med" len="med"/>
          </a:ln>
        </p:spPr>
      </p:cxnSp>
      <p:sp>
        <p:nvSpPr>
          <p:cNvPr id="7" name="AutoShape 7"/>
          <p:cNvSpPr/>
          <p:nvPr/>
        </p:nvSpPr>
        <p:spPr>
          <a:xfrm>
            <a:off x="3111500" y="1549400"/>
            <a:ext cx="8001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0" i="0" u="none" strike="noStrike">
                <a:solidFill>
                  <a:srgbClr val="F5F5F5"/>
                </a:solidFill>
                <a:latin typeface="Noto Sans SC" panose="020B0200000000000000" charset="-122"/>
                <a:ea typeface="Noto Sans SC" panose="020B0200000000000000" charset="-122"/>
                <a:cs typeface="Noto Sans SC" panose="020B0200000000000000" charset="-122"/>
                <a:sym typeface="Noto Sans SC" panose="020B0200000000000000" charset="-122"/>
              </a:rPr>
              <a:t>建设单位是环境影响评价工作的首要责任主体</a:t>
            </a:r>
            <a:endParaRPr lang="en-US" sz="1100"/>
          </a:p>
        </p:txBody>
      </p:sp>
      <p:sp>
        <p:nvSpPr>
          <p:cNvPr id="8" name="AutoShape 8"/>
          <p:cNvSpPr/>
          <p:nvPr/>
        </p:nvSpPr>
        <p:spPr>
          <a:xfrm>
            <a:off x="1016000" y="2032000"/>
            <a:ext cx="10160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EBF8EB"/>
                </a:solidFill>
                <a:latin typeface="Noto Sans SC" panose="020B0200000000000000" charset="-122"/>
                <a:ea typeface="Noto Sans SC" panose="020B0200000000000000" charset="-122"/>
                <a:cs typeface="Noto Sans SC" panose="020B0200000000000000" charset="-122"/>
                <a:sym typeface="Noto Sans SC" panose="020B0200000000000000" charset="-122"/>
              </a:rPr>
              <a:t>必须对其提交的环评文件的</a:t>
            </a:r>
            <a:r>
              <a:rPr lang="en-US" sz="1300" b="1" i="0" u="none" strike="noStrike">
                <a:solidFill>
                  <a:srgbClr val="EBF8EB"/>
                </a:solidFill>
                <a:latin typeface="Noto Sans SC" panose="020B0200000000000000" charset="-122"/>
                <a:ea typeface="Noto Sans SC" panose="020B0200000000000000" charset="-122"/>
                <a:cs typeface="Noto Sans SC" panose="020B0200000000000000" charset="-122"/>
                <a:sym typeface="Noto Sans SC" panose="020B0200000000000000" charset="-122"/>
              </a:rPr>
              <a:t>真实性、准确性、完整性</a:t>
            </a:r>
            <a:r>
              <a:rPr lang="en-US" sz="1300" b="0" i="0" u="none" strike="noStrike">
                <a:solidFill>
                  <a:srgbClr val="EBF8EB"/>
                </a:solidFill>
                <a:latin typeface="Noto Sans SC" panose="020B0200000000000000" charset="-122"/>
                <a:ea typeface="Noto Sans SC" panose="020B0200000000000000" charset="-122"/>
                <a:cs typeface="Noto Sans SC" panose="020B0200000000000000" charset="-122"/>
                <a:sym typeface="Noto Sans SC" panose="020B0200000000000000" charset="-122"/>
              </a:rPr>
              <a:t>负全部法律责任。这不仅是合规经营的基本要求，更是从源头防范环境风险、避免后续重大法律纠纷的核心底线，任何形式的弄虚作假或疏漏都将导致严重后果。</a:t>
            </a:r>
            <a:endParaRPr lang="en-US" sz="1100"/>
          </a:p>
        </p:txBody>
      </p:sp>
      <p:sp>
        <p:nvSpPr>
          <p:cNvPr id="9" name="AutoShape 9"/>
          <p:cNvSpPr/>
          <p:nvPr/>
        </p:nvSpPr>
        <p:spPr>
          <a:xfrm>
            <a:off x="762000" y="3175000"/>
            <a:ext cx="3492500" cy="2984500"/>
          </a:xfrm>
          <a:prstGeom prst="roundRect">
            <a:avLst>
              <a:gd name="adj" fmla="val 0"/>
            </a:avLst>
          </a:prstGeom>
          <a:solidFill>
            <a:srgbClr val="FFFFFF">
              <a:alpha val="90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0" name="AutoShape 10"/>
          <p:cNvSpPr/>
          <p:nvPr/>
        </p:nvSpPr>
        <p:spPr>
          <a:xfrm>
            <a:off x="762000" y="3175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952500" y="3365500"/>
            <a:ext cx="3111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未批先建</a:t>
            </a:r>
            <a:endParaRPr lang="en-US" sz="1100"/>
          </a:p>
        </p:txBody>
      </p:sp>
      <p:sp>
        <p:nvSpPr>
          <p:cNvPr id="12" name="AutoShape 12"/>
          <p:cNvSpPr/>
          <p:nvPr/>
        </p:nvSpPr>
        <p:spPr>
          <a:xfrm>
            <a:off x="952500" y="3937000"/>
            <a:ext cx="3111500" cy="635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未经审批即擅自开工建设，属于环评程序中最严重的违规行为之一，直接违反了《环境影响评价法》的核心规定。</a:t>
            </a:r>
            <a:endParaRPr lang="en-US" sz="1100"/>
          </a:p>
        </p:txBody>
      </p:sp>
      <p:sp>
        <p:nvSpPr>
          <p:cNvPr id="13" name="AutoShape 13"/>
          <p:cNvSpPr/>
          <p:nvPr/>
        </p:nvSpPr>
        <p:spPr>
          <a:xfrm>
            <a:off x="952500" y="4826000"/>
            <a:ext cx="3111500" cy="1206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1079500" y="4927600"/>
            <a:ext cx="28575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1" i="0" u="none" strike="noStrike">
                <a:solidFill>
                  <a:srgbClr val="B42828"/>
                </a:solidFill>
                <a:latin typeface="Noto Sans SC" panose="020B0200000000000000" charset="-122"/>
                <a:ea typeface="Noto Sans SC" panose="020B0200000000000000" charset="-122"/>
                <a:cs typeface="Noto Sans SC" panose="020B0200000000000000" charset="-122"/>
                <a:sym typeface="Noto Sans SC" panose="020B0200000000000000" charset="-122"/>
              </a:rPr>
              <a:t>法律后果：</a:t>
            </a:r>
            <a:r>
              <a:rPr lang="en-US" sz="1200" b="0" i="0" u="none" strike="noStrike">
                <a:solidFill>
                  <a:srgbClr val="323232"/>
                </a:solidFill>
                <a:latin typeface="Noto Sans SC" panose="020B0200000000000000" charset="-122"/>
                <a:ea typeface="Noto Sans SC" panose="020B0200000000000000" charset="-122"/>
                <a:cs typeface="Noto Sans SC" panose="020B0200000000000000" charset="-122"/>
                <a:sym typeface="Noto Sans SC" panose="020B0200000000000000" charset="-122"/>
              </a:rPr>
              <a:t>责令停止建设，处总投资额1%-5%罚款；对生态环境造成不可逆损害的，可责令恢复原状，损失由企业自行承担。</a:t>
            </a:r>
            <a:endParaRPr lang="en-US" sz="1100"/>
          </a:p>
        </p:txBody>
      </p:sp>
      <p:sp>
        <p:nvSpPr>
          <p:cNvPr id="15" name="AutoShape 15"/>
          <p:cNvSpPr/>
          <p:nvPr/>
        </p:nvSpPr>
        <p:spPr>
          <a:xfrm>
            <a:off x="4445000" y="3175000"/>
            <a:ext cx="3492500" cy="2984500"/>
          </a:xfrm>
          <a:prstGeom prst="roundRect">
            <a:avLst>
              <a:gd name="adj" fmla="val 0"/>
            </a:avLst>
          </a:prstGeom>
          <a:solidFill>
            <a:srgbClr val="FFFFFF">
              <a:alpha val="90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6" name="AutoShape 16"/>
          <p:cNvSpPr/>
          <p:nvPr/>
        </p:nvSpPr>
        <p:spPr>
          <a:xfrm>
            <a:off x="4445000" y="3175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4635500" y="3365500"/>
            <a:ext cx="3111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提供虚假文件</a:t>
            </a:r>
            <a:endParaRPr lang="en-US" sz="1100"/>
          </a:p>
        </p:txBody>
      </p:sp>
      <p:sp>
        <p:nvSpPr>
          <p:cNvPr id="18" name="AutoShape 18"/>
          <p:cNvSpPr/>
          <p:nvPr/>
        </p:nvSpPr>
        <p:spPr>
          <a:xfrm>
            <a:off x="4635500" y="3937000"/>
            <a:ext cx="3111500" cy="635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在编制或报批环节隐瞒真实排污情况、伪造监测数据或虚构环境保护措施，严重影响审批决策的科学性。</a:t>
            </a:r>
            <a:endParaRPr lang="en-US" sz="1100"/>
          </a:p>
        </p:txBody>
      </p:sp>
      <p:sp>
        <p:nvSpPr>
          <p:cNvPr id="19" name="AutoShape 19"/>
          <p:cNvSpPr/>
          <p:nvPr/>
        </p:nvSpPr>
        <p:spPr>
          <a:xfrm>
            <a:off x="4635500" y="4826000"/>
            <a:ext cx="3111500" cy="1206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4762500" y="4927600"/>
            <a:ext cx="28575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1" i="0" u="none" strike="noStrike">
                <a:solidFill>
                  <a:srgbClr val="B42828"/>
                </a:solidFill>
                <a:latin typeface="Noto Sans SC" panose="020B0200000000000000" charset="-122"/>
                <a:ea typeface="Noto Sans SC" panose="020B0200000000000000" charset="-122"/>
                <a:cs typeface="Noto Sans SC" panose="020B0200000000000000" charset="-122"/>
                <a:sym typeface="Noto Sans SC" panose="020B0200000000000000" charset="-122"/>
              </a:rPr>
              <a:t>法律后果：</a:t>
            </a:r>
            <a:r>
              <a:rPr lang="en-US" sz="1200" b="0" i="0" u="none" strike="noStrike">
                <a:solidFill>
                  <a:srgbClr val="323232"/>
                </a:solidFill>
                <a:latin typeface="Noto Sans SC" panose="020B0200000000000000" charset="-122"/>
                <a:ea typeface="Noto Sans SC" panose="020B0200000000000000" charset="-122"/>
                <a:cs typeface="Noto Sans SC" panose="020B0200000000000000" charset="-122"/>
                <a:sym typeface="Noto Sans SC" panose="020B0200000000000000" charset="-122"/>
              </a:rPr>
              <a:t>面临高额行政处罚；若情节严重构成犯罪，将依法追究刑事责任，相关责任人需承担有期徒刑等法律制裁。</a:t>
            </a:r>
            <a:endParaRPr lang="en-US" sz="1100"/>
          </a:p>
        </p:txBody>
      </p:sp>
      <p:sp>
        <p:nvSpPr>
          <p:cNvPr id="21" name="AutoShape 21"/>
          <p:cNvSpPr/>
          <p:nvPr/>
        </p:nvSpPr>
        <p:spPr>
          <a:xfrm>
            <a:off x="8064500" y="3175000"/>
            <a:ext cx="3492500" cy="2984500"/>
          </a:xfrm>
          <a:prstGeom prst="roundRect">
            <a:avLst>
              <a:gd name="adj" fmla="val 0"/>
            </a:avLst>
          </a:prstGeom>
          <a:solidFill>
            <a:srgbClr val="FFFFFF">
              <a:alpha val="90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22" name="AutoShape 22"/>
          <p:cNvSpPr/>
          <p:nvPr/>
        </p:nvSpPr>
        <p:spPr>
          <a:xfrm>
            <a:off x="8064500" y="3175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3" name="AutoShape 23"/>
          <p:cNvSpPr/>
          <p:nvPr/>
        </p:nvSpPr>
        <p:spPr>
          <a:xfrm>
            <a:off x="8255000" y="3365500"/>
            <a:ext cx="3111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未落实“三同时”</a:t>
            </a:r>
            <a:endParaRPr lang="en-US" sz="1100"/>
          </a:p>
        </p:txBody>
      </p:sp>
      <p:sp>
        <p:nvSpPr>
          <p:cNvPr id="24" name="AutoShape 24"/>
          <p:cNvSpPr/>
          <p:nvPr/>
        </p:nvSpPr>
        <p:spPr>
          <a:xfrm>
            <a:off x="8255000" y="3937000"/>
            <a:ext cx="3111500" cy="635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配套环保设施未与主体工程同步设计、施工、投产使用，导致项目运行后无法有效处理污染物，形成环境隐患。</a:t>
            </a:r>
            <a:endParaRPr lang="en-US" sz="1100"/>
          </a:p>
        </p:txBody>
      </p:sp>
      <p:sp>
        <p:nvSpPr>
          <p:cNvPr id="25" name="AutoShape 25"/>
          <p:cNvSpPr/>
          <p:nvPr/>
        </p:nvSpPr>
        <p:spPr>
          <a:xfrm>
            <a:off x="8255000" y="4826000"/>
            <a:ext cx="3111500" cy="1206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26" name="AutoShape 26"/>
          <p:cNvSpPr/>
          <p:nvPr/>
        </p:nvSpPr>
        <p:spPr>
          <a:xfrm>
            <a:off x="8382000" y="4927600"/>
            <a:ext cx="28575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1" i="0" u="none" strike="noStrike">
                <a:solidFill>
                  <a:srgbClr val="B42828"/>
                </a:solidFill>
                <a:latin typeface="Noto Sans SC" panose="020B0200000000000000" charset="-122"/>
                <a:ea typeface="Noto Sans SC" panose="020B0200000000000000" charset="-122"/>
                <a:cs typeface="Noto Sans SC" panose="020B0200000000000000" charset="-122"/>
                <a:sym typeface="Noto Sans SC" panose="020B0200000000000000" charset="-122"/>
              </a:rPr>
              <a:t>法律后果：</a:t>
            </a:r>
            <a:r>
              <a:rPr lang="en-US" sz="1200" b="0" i="0" u="none" strike="noStrike">
                <a:solidFill>
                  <a:srgbClr val="323232"/>
                </a:solidFill>
                <a:latin typeface="Noto Sans SC" panose="020B0200000000000000" charset="-122"/>
                <a:ea typeface="Noto Sans SC" panose="020B0200000000000000" charset="-122"/>
                <a:cs typeface="Noto Sans SC" panose="020B0200000000000000" charset="-122"/>
                <a:sym typeface="Noto Sans SC" panose="020B0200000000000000" charset="-122"/>
              </a:rPr>
              <a:t>责令停止生产或使用，可并处罚款；若拒不改正，将启动按日连续处罚机制，直至完成整改并通过环保验收。</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gradFill rotWithShape="1">
            <a:gsLst>
              <a:gs pos="0">
                <a:srgbClr val="0F320F">
                  <a:alpha val="70000"/>
                </a:srgbClr>
              </a:gs>
              <a:gs pos="100000">
                <a:srgbClr val="0F320F">
                  <a:alpha val="15000"/>
                </a:srgbClr>
              </a:gs>
            </a:gsLst>
            <a:lin ang="0"/>
          </a:gra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1016000" y="2032000"/>
            <a:ext cx="10160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6000" b="1" i="0" u="none" strike="noStrike">
                <a:solidFill>
                  <a:srgbClr val="FFFFFF">
                    <a:alpha val="94902"/>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PART 01.5</a:t>
            </a:r>
            <a:endParaRPr lang="en-US" sz="1100"/>
          </a:p>
        </p:txBody>
      </p:sp>
      <p:sp>
        <p:nvSpPr>
          <p:cNvPr id="4" name="AutoShape 4"/>
          <p:cNvSpPr/>
          <p:nvPr/>
        </p:nvSpPr>
        <p:spPr>
          <a:xfrm>
            <a:off x="1016000" y="2794000"/>
            <a:ext cx="10795000" cy="1524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40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建设项目环境保护竣工验收</a:t>
            </a:r>
            <a:endParaRPr lang="en-US"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验收的法律依据与核心原则</a:t>
            </a:r>
            <a:endParaRPr lang="en-US" sz="1100"/>
          </a:p>
        </p:txBody>
      </p:sp>
      <p:sp>
        <p:nvSpPr>
          <p:cNvPr id="4" name="AutoShape 4"/>
          <p:cNvSpPr/>
          <p:nvPr/>
        </p:nvSpPr>
        <p:spPr>
          <a:xfrm>
            <a:off x="762000" y="1397000"/>
            <a:ext cx="10668000" cy="1651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397000"/>
            <a:ext cx="106680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952500" y="1524000"/>
            <a:ext cx="10160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核心法规依据：确立验收工作的法律框架与执行标准</a:t>
            </a:r>
            <a:endParaRPr lang="en-US" sz="1100"/>
          </a:p>
        </p:txBody>
      </p:sp>
      <p:sp>
        <p:nvSpPr>
          <p:cNvPr id="7" name="AutoShape 7"/>
          <p:cNvSpPr/>
          <p:nvPr/>
        </p:nvSpPr>
        <p:spPr>
          <a:xfrm>
            <a:off x="952500" y="2032000"/>
            <a:ext cx="3365500" cy="952500"/>
          </a:xfrm>
          <a:prstGeom prst="roundRect">
            <a:avLst>
              <a:gd name="adj" fmla="val 0"/>
            </a:avLst>
          </a:prstGeom>
          <a:solidFill>
            <a:srgbClr val="228B22">
              <a:alpha val="7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079500" y="2070100"/>
            <a:ext cx="31115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《建设项目环境保护管理条例》</a:t>
            </a:r>
            <a:endParaRPr lang="en-US" sz="1100"/>
          </a:p>
          <a:p>
            <a:pPr marL="0" indent="0" algn="l">
              <a:lnSpc>
                <a:spcPct val="100000"/>
              </a:lnSpc>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项目环保管理的顶层法规，明确了验收工作的法定程序、责任主体与监管要求，是验收实施的根本遵循。</a:t>
            </a:r>
            <a:endPar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9" name="Connector 9"/>
          <p:cNvCxnSpPr/>
          <p:nvPr/>
        </p:nvCxnSpPr>
        <p:spPr>
          <a:xfrm rot="5350892">
            <a:off x="4000500" y="2495595"/>
            <a:ext cx="889000" cy="12700"/>
          </a:xfrm>
          <a:prstGeom prst="straightConnector1">
            <a:avLst/>
          </a:prstGeom>
          <a:solidFill>
            <a:srgbClr val="DEE0E3">
              <a:alpha val="100000"/>
            </a:srgbClr>
          </a:solidFill>
          <a:ln w="12700" cap="flat" cmpd="sng">
            <a:solidFill>
              <a:srgbClr val="228B22">
                <a:alpha val="20000"/>
              </a:srgbClr>
            </a:solidFill>
            <a:prstDash val="solid"/>
            <a:round/>
            <a:headEnd type="none" w="med" len="med"/>
            <a:tailEnd type="none" w="med" len="med"/>
          </a:ln>
        </p:spPr>
      </p:cxnSp>
      <p:sp>
        <p:nvSpPr>
          <p:cNvPr id="10" name="AutoShape 10"/>
          <p:cNvSpPr/>
          <p:nvPr/>
        </p:nvSpPr>
        <p:spPr>
          <a:xfrm>
            <a:off x="4508500" y="2032000"/>
            <a:ext cx="3365500" cy="952500"/>
          </a:xfrm>
          <a:prstGeom prst="roundRect">
            <a:avLst>
              <a:gd name="adj" fmla="val 0"/>
            </a:avLst>
          </a:prstGeom>
          <a:solidFill>
            <a:srgbClr val="228B22">
              <a:alpha val="7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4635500" y="2070100"/>
            <a:ext cx="31115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《建设项目竣工环境保护验收暂行办法》</a:t>
            </a:r>
            <a:endParaRPr lang="en-US" sz="1100"/>
          </a:p>
          <a:p>
            <a:pPr marL="0" indent="0" algn="l">
              <a:lnSpc>
                <a:spcPct val="100000"/>
              </a:lnSpc>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细化自主验收的操作规范，规定了验收条件、流程及验收报告的编制要求，为具体执行提供技术指引。</a:t>
            </a:r>
            <a:endPar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12" name="Connector 12"/>
          <p:cNvCxnSpPr/>
          <p:nvPr/>
        </p:nvCxnSpPr>
        <p:spPr>
          <a:xfrm rot="5350892">
            <a:off x="7556500" y="2495595"/>
            <a:ext cx="889000" cy="12700"/>
          </a:xfrm>
          <a:prstGeom prst="straightConnector1">
            <a:avLst/>
          </a:prstGeom>
          <a:solidFill>
            <a:srgbClr val="DEE0E3">
              <a:alpha val="100000"/>
            </a:srgbClr>
          </a:solidFill>
          <a:ln w="12700" cap="flat" cmpd="sng">
            <a:solidFill>
              <a:srgbClr val="228B22">
                <a:alpha val="20000"/>
              </a:srgbClr>
            </a:solidFill>
            <a:prstDash val="solid"/>
            <a:round/>
            <a:headEnd type="none" w="med" len="med"/>
            <a:tailEnd type="none" w="med" len="med"/>
          </a:ln>
        </p:spPr>
      </p:cxnSp>
      <p:sp>
        <p:nvSpPr>
          <p:cNvPr id="13" name="AutoShape 13"/>
          <p:cNvSpPr/>
          <p:nvPr/>
        </p:nvSpPr>
        <p:spPr>
          <a:xfrm>
            <a:off x="8064500" y="2032000"/>
            <a:ext cx="3365500" cy="952500"/>
          </a:xfrm>
          <a:prstGeom prst="roundRect">
            <a:avLst>
              <a:gd name="adj" fmla="val 0"/>
            </a:avLst>
          </a:prstGeom>
          <a:solidFill>
            <a:srgbClr val="228B22">
              <a:alpha val="7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8191500" y="2070100"/>
            <a:ext cx="31115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《生态环境法典》相关规定</a:t>
            </a:r>
            <a:endParaRPr lang="en-US" sz="1100"/>
          </a:p>
          <a:p>
            <a:pPr marL="0" indent="0" algn="l">
              <a:lnSpc>
                <a:spcPct val="100000"/>
              </a:lnSpc>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以法典化形式整合环保法律规范，强化生态环境保护的系统性与权威性，为验收工作提供更高层级法律支撑。</a:t>
            </a:r>
            <a:endPar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5" name="AutoShape 15"/>
          <p:cNvSpPr/>
          <p:nvPr/>
        </p:nvSpPr>
        <p:spPr>
          <a:xfrm>
            <a:off x="762000" y="3302000"/>
            <a:ext cx="3492500" cy="2921000"/>
          </a:xfrm>
          <a:prstGeom prst="roundRect">
            <a:avLst>
              <a:gd name="adj" fmla="val 0"/>
            </a:avLst>
          </a:prstGeom>
          <a:solidFill>
            <a:srgbClr val="FFFFFF">
              <a:alpha val="95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16" name="AutoShape 16"/>
          <p:cNvSpPr/>
          <p:nvPr/>
        </p:nvSpPr>
        <p:spPr>
          <a:xfrm>
            <a:off x="762000" y="3302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889000" y="3492500"/>
            <a:ext cx="3238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“三同时”制度原则</a:t>
            </a:r>
            <a:endParaRPr lang="en-US" sz="1100"/>
          </a:p>
        </p:txBody>
      </p:sp>
      <p:sp>
        <p:nvSpPr>
          <p:cNvPr id="18" name="AutoShape 18"/>
          <p:cNvSpPr/>
          <p:nvPr/>
        </p:nvSpPr>
        <p:spPr>
          <a:xfrm>
            <a:off x="889000" y="4064000"/>
            <a:ext cx="3238500" cy="1905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要求是建设项目配套的环境保护设施，必须与主体工程同时设计、同时施工、同时投产使用。这是我国环境管理的一项基本制度，也是环保验收的核心底线。验收工作本质上是对该制度落地执行情况的最终检验，确保环保设施与生产设施同步到位，从源头控制污染产生。</a:t>
            </a:r>
            <a:endParaRPr lang="en-US" sz="1100"/>
          </a:p>
        </p:txBody>
      </p:sp>
      <p:sp>
        <p:nvSpPr>
          <p:cNvPr id="19" name="AutoShape 19"/>
          <p:cNvSpPr/>
          <p:nvPr/>
        </p:nvSpPr>
        <p:spPr>
          <a:xfrm>
            <a:off x="4381500" y="3302000"/>
            <a:ext cx="3492500" cy="2921000"/>
          </a:xfrm>
          <a:prstGeom prst="roundRect">
            <a:avLst>
              <a:gd name="adj" fmla="val 0"/>
            </a:avLst>
          </a:prstGeom>
          <a:solidFill>
            <a:srgbClr val="FFFFFF">
              <a:alpha val="95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20" name="AutoShape 20"/>
          <p:cNvSpPr/>
          <p:nvPr/>
        </p:nvSpPr>
        <p:spPr>
          <a:xfrm>
            <a:off x="4381500" y="3302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4508500" y="3492500"/>
            <a:ext cx="3238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建设单位自主验收原则</a:t>
            </a:r>
            <a:endParaRPr lang="en-US" sz="1100"/>
          </a:p>
        </p:txBody>
      </p:sp>
      <p:sp>
        <p:nvSpPr>
          <p:cNvPr id="22" name="AutoShape 22"/>
          <p:cNvSpPr/>
          <p:nvPr/>
        </p:nvSpPr>
        <p:spPr>
          <a:xfrm>
            <a:off x="4508500" y="4064000"/>
            <a:ext cx="3238500" cy="1905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明确建设单位是环境保护竣工验收的责任主体。建设单位需依法自主组建验收工作组，独立开展现场检查、监测调查等工作，并出具验收意见。这一原则强化了企业的主体责任意识，要求建设单位对验收结果的真实性、准确性和完整性承担全部法律责任，从制度上推动企业主动履行环保义务。</a:t>
            </a:r>
            <a:endParaRPr lang="en-US" sz="1100"/>
          </a:p>
        </p:txBody>
      </p:sp>
      <p:sp>
        <p:nvSpPr>
          <p:cNvPr id="23" name="AutoShape 23"/>
          <p:cNvSpPr/>
          <p:nvPr/>
        </p:nvSpPr>
        <p:spPr>
          <a:xfrm>
            <a:off x="8001000" y="3302000"/>
            <a:ext cx="3492500" cy="2921000"/>
          </a:xfrm>
          <a:prstGeom prst="roundRect">
            <a:avLst>
              <a:gd name="adj" fmla="val 0"/>
            </a:avLst>
          </a:prstGeom>
          <a:solidFill>
            <a:srgbClr val="FFFFFF">
              <a:alpha val="95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24" name="AutoShape 24"/>
          <p:cNvSpPr/>
          <p:nvPr/>
        </p:nvSpPr>
        <p:spPr>
          <a:xfrm>
            <a:off x="8001000" y="3302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5" name="AutoShape 25"/>
          <p:cNvSpPr/>
          <p:nvPr/>
        </p:nvSpPr>
        <p:spPr>
          <a:xfrm>
            <a:off x="8128000" y="3492500"/>
            <a:ext cx="3238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全过程信息公开原则</a:t>
            </a:r>
            <a:endParaRPr lang="en-US" sz="1100"/>
          </a:p>
        </p:txBody>
      </p:sp>
      <p:sp>
        <p:nvSpPr>
          <p:cNvPr id="26" name="AutoShape 26"/>
          <p:cNvSpPr/>
          <p:nvPr/>
        </p:nvSpPr>
        <p:spPr>
          <a:xfrm>
            <a:off x="8128000" y="4064000"/>
            <a:ext cx="3238500" cy="1905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验收的整个过程（包括验收方案、监测报告、验收意见等关键文件）及最终结果，应当依法向社会公开。通过透明化运作接受公众、媒体及社会各界的监督，保障环境利益相关方的知情权与参与权。这不仅是规范验收行为的重要手段，也是防止验收工作流于形式、确保环境治理成效的重要保障。</a:t>
            </a:r>
            <a:endParaRPr lang="en-US"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16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环保竣工验收基本流程</a:t>
            </a:r>
            <a:endParaRPr lang="en-US" sz="1100"/>
          </a:p>
        </p:txBody>
      </p:sp>
      <p:sp>
        <p:nvSpPr>
          <p:cNvPr id="4" name="AutoShape 4"/>
          <p:cNvSpPr/>
          <p:nvPr/>
        </p:nvSpPr>
        <p:spPr>
          <a:xfrm>
            <a:off x="762000" y="1524000"/>
            <a:ext cx="2641600" cy="2349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26416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889000" y="1714500"/>
            <a:ext cx="635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01</a:t>
            </a:r>
            <a:endParaRPr lang="en-US" sz="1100"/>
          </a:p>
        </p:txBody>
      </p:sp>
      <p:sp>
        <p:nvSpPr>
          <p:cNvPr id="7" name="AutoShape 7"/>
          <p:cNvSpPr/>
          <p:nvPr/>
        </p:nvSpPr>
        <p:spPr>
          <a:xfrm>
            <a:off x="1651000" y="1752600"/>
            <a:ext cx="1714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验收准备</a:t>
            </a:r>
            <a:endParaRPr lang="en-US" sz="1100"/>
          </a:p>
        </p:txBody>
      </p:sp>
      <p:sp>
        <p:nvSpPr>
          <p:cNvPr id="8" name="AutoShape 8"/>
          <p:cNvSpPr/>
          <p:nvPr/>
        </p:nvSpPr>
        <p:spPr>
          <a:xfrm>
            <a:off x="889000" y="2413000"/>
            <a:ext cx="24384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确保主体工程与环保设施按要求建成并调试合格，配套监测设备运行正常。同时完成验收监测报告、调查报告等核心技术文件的编制与内部审核。</a:t>
            </a:r>
            <a:endParaRPr lang="en-US" sz="1100"/>
          </a:p>
        </p:txBody>
      </p:sp>
      <p:sp>
        <p:nvSpPr>
          <p:cNvPr id="9" name="AutoShape 9"/>
          <p:cNvSpPr/>
          <p:nvPr/>
        </p:nvSpPr>
        <p:spPr>
          <a:xfrm>
            <a:off x="3556000" y="1524000"/>
            <a:ext cx="2641600" cy="2349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0" name="AutoShape 10"/>
          <p:cNvSpPr/>
          <p:nvPr/>
        </p:nvSpPr>
        <p:spPr>
          <a:xfrm>
            <a:off x="3556000" y="1524000"/>
            <a:ext cx="26416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3683000" y="1714500"/>
            <a:ext cx="635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02</a:t>
            </a:r>
            <a:endParaRPr lang="en-US" sz="1100"/>
          </a:p>
        </p:txBody>
      </p:sp>
      <p:sp>
        <p:nvSpPr>
          <p:cNvPr id="12" name="AutoShape 12"/>
          <p:cNvSpPr/>
          <p:nvPr/>
        </p:nvSpPr>
        <p:spPr>
          <a:xfrm>
            <a:off x="4445000" y="1752600"/>
            <a:ext cx="1714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自主验收</a:t>
            </a:r>
            <a:endParaRPr lang="en-US" sz="1100"/>
          </a:p>
        </p:txBody>
      </p:sp>
      <p:sp>
        <p:nvSpPr>
          <p:cNvPr id="13" name="AutoShape 13"/>
          <p:cNvSpPr/>
          <p:nvPr/>
        </p:nvSpPr>
        <p:spPr>
          <a:xfrm>
            <a:off x="3683000" y="2413000"/>
            <a:ext cx="24384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建设单位牵头组建包含单位代表、技术专家及特邀代表的验收工作组。召开现场验收会议，实地核查设施运行状态，审阅相关资料后形成正式验收意见。</a:t>
            </a:r>
            <a:endParaRPr lang="en-US" sz="1100"/>
          </a:p>
        </p:txBody>
      </p:sp>
      <p:sp>
        <p:nvSpPr>
          <p:cNvPr id="14" name="AutoShape 14"/>
          <p:cNvSpPr/>
          <p:nvPr/>
        </p:nvSpPr>
        <p:spPr>
          <a:xfrm>
            <a:off x="6350000" y="1524000"/>
            <a:ext cx="2641600" cy="2349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5" name="AutoShape 15"/>
          <p:cNvSpPr/>
          <p:nvPr/>
        </p:nvSpPr>
        <p:spPr>
          <a:xfrm>
            <a:off x="6350000" y="1524000"/>
            <a:ext cx="26416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6477000" y="1714500"/>
            <a:ext cx="635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03</a:t>
            </a:r>
            <a:endParaRPr lang="en-US" sz="1100"/>
          </a:p>
        </p:txBody>
      </p:sp>
      <p:sp>
        <p:nvSpPr>
          <p:cNvPr id="17" name="AutoShape 17"/>
          <p:cNvSpPr/>
          <p:nvPr/>
        </p:nvSpPr>
        <p:spPr>
          <a:xfrm>
            <a:off x="7239000" y="1752600"/>
            <a:ext cx="1714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报告公开</a:t>
            </a:r>
            <a:endParaRPr lang="en-US" sz="1100"/>
          </a:p>
        </p:txBody>
      </p:sp>
      <p:sp>
        <p:nvSpPr>
          <p:cNvPr id="18" name="AutoShape 18"/>
          <p:cNvSpPr/>
          <p:nvPr/>
        </p:nvSpPr>
        <p:spPr>
          <a:xfrm>
            <a:off x="6477000" y="2413000"/>
            <a:ext cx="24384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依据验收意见编制完整的验收报告。需在报告编制完成后5个工作日内，通过官方网站或指定平台向社会公开，公示期限严格执行不少于20个工作日的要求。</a:t>
            </a:r>
            <a:endParaRPr lang="en-US" sz="1100"/>
          </a:p>
        </p:txBody>
      </p:sp>
      <p:sp>
        <p:nvSpPr>
          <p:cNvPr id="19" name="AutoShape 19"/>
          <p:cNvSpPr/>
          <p:nvPr/>
        </p:nvSpPr>
        <p:spPr>
          <a:xfrm>
            <a:off x="9144000" y="1524000"/>
            <a:ext cx="2641600" cy="2349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20" name="AutoShape 20"/>
          <p:cNvSpPr/>
          <p:nvPr/>
        </p:nvSpPr>
        <p:spPr>
          <a:xfrm>
            <a:off x="9144000" y="1524000"/>
            <a:ext cx="26416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9271000" y="1714500"/>
            <a:ext cx="635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04</a:t>
            </a:r>
            <a:endParaRPr lang="en-US" sz="1100"/>
          </a:p>
        </p:txBody>
      </p:sp>
      <p:sp>
        <p:nvSpPr>
          <p:cNvPr id="22" name="AutoShape 22"/>
          <p:cNvSpPr/>
          <p:nvPr/>
        </p:nvSpPr>
        <p:spPr>
          <a:xfrm>
            <a:off x="10033000" y="1752600"/>
            <a:ext cx="1714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完成备案</a:t>
            </a:r>
            <a:endParaRPr lang="en-US" sz="1100"/>
          </a:p>
        </p:txBody>
      </p:sp>
      <p:sp>
        <p:nvSpPr>
          <p:cNvPr id="23" name="AutoShape 23"/>
          <p:cNvSpPr/>
          <p:nvPr/>
        </p:nvSpPr>
        <p:spPr>
          <a:xfrm>
            <a:off x="9271000" y="2413000"/>
            <a:ext cx="24384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公示期满且无异议后，建设单位登录全国建设项目竣工环境保护验收信息平台，准确填报项目验收相关信息，完成线上备案，标志着整个验收流程正式终结。</a:t>
            </a:r>
            <a:endParaRPr lang="en-US" sz="1100"/>
          </a:p>
        </p:txBody>
      </p:sp>
      <p:sp>
        <p:nvSpPr>
          <p:cNvPr id="24" name="AutoShape 24"/>
          <p:cNvSpPr/>
          <p:nvPr/>
        </p:nvSpPr>
        <p:spPr>
          <a:xfrm>
            <a:off x="762000" y="4191000"/>
            <a:ext cx="11023600" cy="1968500"/>
          </a:xfrm>
          <a:prstGeom prst="roundRect">
            <a:avLst>
              <a:gd name="adj" fmla="val 0"/>
            </a:avLst>
          </a:prstGeom>
          <a:solidFill>
            <a:srgbClr val="228B22">
              <a:alpha val="9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25" name="AutoShape 25"/>
          <p:cNvSpPr/>
          <p:nvPr/>
        </p:nvSpPr>
        <p:spPr>
          <a:xfrm>
            <a:off x="952500" y="4381500"/>
            <a:ext cx="4953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合规核心原则：责任与程序并重</a:t>
            </a:r>
            <a:endParaRPr lang="en-US" sz="1100"/>
          </a:p>
        </p:txBody>
      </p:sp>
      <p:sp>
        <p:nvSpPr>
          <p:cNvPr id="26" name="AutoShape 26"/>
          <p:cNvSpPr/>
          <p:nvPr/>
        </p:nvSpPr>
        <p:spPr>
          <a:xfrm>
            <a:off x="952500" y="4826000"/>
            <a:ext cx="4953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严格遵循“谁建设、谁负责，谁验收、谁公开”的主体责任原则，落实环保设施与主体工程“同时设计、同时施工、同时投入使用”的三同时制度。从资料准备到现场核验，每一个环节均需建立可追溯的工作台账，确保验收结论真实反映项目实际环保成效。</a:t>
            </a:r>
            <a:endParaRPr lang="en-US" sz="1100"/>
          </a:p>
        </p:txBody>
      </p:sp>
      <p:cxnSp>
        <p:nvCxnSpPr>
          <p:cNvPr id="27" name="Connector 27"/>
          <p:cNvCxnSpPr/>
          <p:nvPr/>
        </p:nvCxnSpPr>
        <p:spPr>
          <a:xfrm rot="5371352">
            <a:off x="5334000" y="5137176"/>
            <a:ext cx="1524000" cy="12700"/>
          </a:xfrm>
          <a:prstGeom prst="straightConnector1">
            <a:avLst/>
          </a:prstGeom>
          <a:solidFill>
            <a:srgbClr val="DEE0E3">
              <a:alpha val="100000"/>
            </a:srgbClr>
          </a:solidFill>
          <a:ln w="12700" cap="flat" cmpd="sng">
            <a:solidFill>
              <a:srgbClr val="228B22">
                <a:alpha val="35000"/>
              </a:srgbClr>
            </a:solidFill>
            <a:prstDash val="solid"/>
            <a:round/>
            <a:headEnd type="none" w="med" len="med"/>
            <a:tailEnd type="none" w="med" len="med"/>
          </a:ln>
        </p:spPr>
      </p:cxnSp>
      <p:sp>
        <p:nvSpPr>
          <p:cNvPr id="28" name="AutoShape 28"/>
          <p:cNvSpPr/>
          <p:nvPr/>
        </p:nvSpPr>
        <p:spPr>
          <a:xfrm>
            <a:off x="6350000" y="4381500"/>
            <a:ext cx="4953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验收价值目标：闭环管理与绿色发展</a:t>
            </a:r>
            <a:endParaRPr lang="en-US" sz="1100"/>
          </a:p>
        </p:txBody>
      </p:sp>
      <p:sp>
        <p:nvSpPr>
          <p:cNvPr id="29" name="AutoShape 29"/>
          <p:cNvSpPr/>
          <p:nvPr/>
        </p:nvSpPr>
        <p:spPr>
          <a:xfrm>
            <a:off x="6350000" y="4826000"/>
            <a:ext cx="4953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通过标准化的四步验收流程，实现建设项目环保手续的合规闭环。这不仅是满足行政监管的基本要求，更是企业履行生态环境保护责任、防范环境风险的关键举措。通过公开透明的验收过程，将有效推动项目投产后的长期稳定运行，实现经济效益与生态环境效益的双赢。</a:t>
            </a: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企业的责任与法律风险</a:t>
            </a:r>
            <a:endParaRPr lang="en-US" sz="1100"/>
          </a:p>
        </p:txBody>
      </p:sp>
      <p:sp>
        <p:nvSpPr>
          <p:cNvPr id="4" name="AutoShape 4"/>
          <p:cNvSpPr/>
          <p:nvPr/>
        </p:nvSpPr>
        <p:spPr>
          <a:xfrm>
            <a:off x="762000" y="1397000"/>
            <a:ext cx="10668000" cy="1206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762000" y="1397000"/>
            <a:ext cx="76200" cy="12065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016000" y="1460500"/>
            <a:ext cx="10160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主体责任：建设单位的核心义务</a:t>
            </a:r>
            <a:endParaRPr lang="en-US" sz="1100"/>
          </a:p>
        </p:txBody>
      </p:sp>
      <p:sp>
        <p:nvSpPr>
          <p:cNvPr id="7" name="AutoShape 7"/>
          <p:cNvSpPr/>
          <p:nvPr/>
        </p:nvSpPr>
        <p:spPr>
          <a:xfrm>
            <a:off x="1016000" y="1905000"/>
            <a:ext cx="1016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建设单位作为环保验收的责任主体，需对验收内容的真实性、结论的准确性以及所公开信息的完整性承担全部法律责任。这不仅是合规经营的底线，更是企业履行环境保护社会责任的直接体现。</a:t>
            </a:r>
            <a:endParaRPr lang="en-US" sz="1100"/>
          </a:p>
        </p:txBody>
      </p:sp>
      <p:sp>
        <p:nvSpPr>
          <p:cNvPr id="8" name="AutoShape 8"/>
          <p:cNvSpPr/>
          <p:nvPr/>
        </p:nvSpPr>
        <p:spPr>
          <a:xfrm>
            <a:off x="762000" y="2857500"/>
            <a:ext cx="3492500" cy="2222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762000" y="2857500"/>
            <a:ext cx="34925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952500" y="2984500"/>
            <a:ext cx="3111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未验先投：最严重的红线违规</a:t>
            </a:r>
            <a:endParaRPr lang="en-US" sz="1100"/>
          </a:p>
        </p:txBody>
      </p:sp>
      <p:sp>
        <p:nvSpPr>
          <p:cNvPr id="11" name="AutoShape 11"/>
          <p:cNvSpPr/>
          <p:nvPr/>
        </p:nvSpPr>
        <p:spPr>
          <a:xfrm>
            <a:off x="952500" y="3492500"/>
            <a:ext cx="31115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配套环保设施未建成、未经验收或验收不合格，主体工程即投入生产或使用的行为。此类违规直接违反了环保“三同时”制度，属于情节严重的环境违法行为。</a:t>
            </a:r>
            <a:endParaRPr lang="en-US" sz="1100"/>
          </a:p>
        </p:txBody>
      </p:sp>
      <p:sp>
        <p:nvSpPr>
          <p:cNvPr id="12" name="AutoShape 12"/>
          <p:cNvSpPr/>
          <p:nvPr/>
        </p:nvSpPr>
        <p:spPr>
          <a:xfrm>
            <a:off x="952500" y="4445000"/>
            <a:ext cx="3111500" cy="533400"/>
          </a:xfrm>
          <a:prstGeom prst="roundRect">
            <a:avLst>
              <a:gd name="adj" fmla="val 0"/>
            </a:avLst>
          </a:prstGeom>
          <a:solidFill>
            <a:srgbClr val="228B22">
              <a:alpha val="10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1041400" y="4470400"/>
            <a:ext cx="2921000" cy="482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B91C1C"/>
                </a:solidFill>
                <a:latin typeface="Noto Sans SC" panose="020B0200000000000000" charset="-122"/>
                <a:ea typeface="Noto Sans SC" panose="020B0200000000000000" charset="-122"/>
                <a:cs typeface="Noto Sans SC" panose="020B0200000000000000" charset="-122"/>
                <a:sym typeface="Noto Sans SC" panose="020B0200000000000000" charset="-122"/>
              </a:rPr>
              <a:t>处罚：责令停产 + 10万至100万元罚款</a:t>
            </a:r>
            <a:endParaRPr lang="en-US" sz="1100"/>
          </a:p>
        </p:txBody>
      </p:sp>
      <p:sp>
        <p:nvSpPr>
          <p:cNvPr id="14" name="AutoShape 14"/>
          <p:cNvSpPr/>
          <p:nvPr/>
        </p:nvSpPr>
        <p:spPr>
          <a:xfrm>
            <a:off x="4419600" y="2857500"/>
            <a:ext cx="3492500" cy="2222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4419600" y="2857500"/>
            <a:ext cx="34925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4610100" y="2984500"/>
            <a:ext cx="3111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验收弄虚作假：诚信缺失代价</a:t>
            </a:r>
            <a:endParaRPr lang="en-US" sz="1100"/>
          </a:p>
        </p:txBody>
      </p:sp>
      <p:sp>
        <p:nvSpPr>
          <p:cNvPr id="17" name="AutoShape 17"/>
          <p:cNvSpPr/>
          <p:nvPr/>
        </p:nvSpPr>
        <p:spPr>
          <a:xfrm>
            <a:off x="4610100" y="3492500"/>
            <a:ext cx="31115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在自主验收过程中，故意提供虚假的监测报告、验收意见或相关证明资料，试图掩盖实际存在的环境问题。这种行为破坏了环境监管的公正性，也丧失了企业的基本商业信誉。</a:t>
            </a:r>
            <a:endParaRPr lang="en-US" sz="1100"/>
          </a:p>
        </p:txBody>
      </p:sp>
      <p:sp>
        <p:nvSpPr>
          <p:cNvPr id="18" name="AutoShape 18"/>
          <p:cNvSpPr/>
          <p:nvPr/>
        </p:nvSpPr>
        <p:spPr>
          <a:xfrm>
            <a:off x="4610100" y="4445000"/>
            <a:ext cx="3111500" cy="533400"/>
          </a:xfrm>
          <a:prstGeom prst="roundRect">
            <a:avLst>
              <a:gd name="adj" fmla="val 0"/>
            </a:avLst>
          </a:prstGeom>
          <a:solidFill>
            <a:srgbClr val="228B22">
              <a:alpha val="10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nvSpPr>
        <p:spPr>
          <a:xfrm>
            <a:off x="4699000" y="4470400"/>
            <a:ext cx="2921000" cy="482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B91C1C"/>
                </a:solidFill>
                <a:latin typeface="Noto Sans SC" panose="020B0200000000000000" charset="-122"/>
                <a:ea typeface="Noto Sans SC" panose="020B0200000000000000" charset="-122"/>
                <a:cs typeface="Noto Sans SC" panose="020B0200000000000000" charset="-122"/>
                <a:sym typeface="Noto Sans SC" panose="020B0200000000000000" charset="-122"/>
              </a:rPr>
              <a:t>后果：行政处罚 + 可能追究刑事责任</a:t>
            </a:r>
            <a:endParaRPr lang="en-US" sz="1100"/>
          </a:p>
        </p:txBody>
      </p:sp>
      <p:sp>
        <p:nvSpPr>
          <p:cNvPr id="20" name="AutoShape 20"/>
          <p:cNvSpPr/>
          <p:nvPr/>
        </p:nvSpPr>
        <p:spPr>
          <a:xfrm>
            <a:off x="8077200" y="2857500"/>
            <a:ext cx="3492500" cy="2222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8077200" y="2857500"/>
            <a:ext cx="34925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2" name="AutoShape 22"/>
          <p:cNvSpPr/>
          <p:nvPr/>
        </p:nvSpPr>
        <p:spPr>
          <a:xfrm>
            <a:off x="8267700" y="2984500"/>
            <a:ext cx="3111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未依法公开信息：透明度违规</a:t>
            </a:r>
            <a:endParaRPr lang="en-US" sz="1100"/>
          </a:p>
        </p:txBody>
      </p:sp>
      <p:sp>
        <p:nvSpPr>
          <p:cNvPr id="23" name="AutoShape 23"/>
          <p:cNvSpPr/>
          <p:nvPr/>
        </p:nvSpPr>
        <p:spPr>
          <a:xfrm>
            <a:off x="8267700" y="3492500"/>
            <a:ext cx="31115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未按照法定要求和时限，通过全国建设项目竣工环境保护验收信息平台向社会公开验收报告及相关信息，导致公众无法行使环境监督权利，信息不透明。</a:t>
            </a:r>
            <a:endParaRPr lang="en-US" sz="1100"/>
          </a:p>
        </p:txBody>
      </p:sp>
      <p:sp>
        <p:nvSpPr>
          <p:cNvPr id="24" name="AutoShape 24"/>
          <p:cNvSpPr/>
          <p:nvPr/>
        </p:nvSpPr>
        <p:spPr>
          <a:xfrm>
            <a:off x="8267700" y="4445000"/>
            <a:ext cx="3111500" cy="533400"/>
          </a:xfrm>
          <a:prstGeom prst="roundRect">
            <a:avLst>
              <a:gd name="adj" fmla="val 0"/>
            </a:avLst>
          </a:prstGeom>
          <a:solidFill>
            <a:srgbClr val="228B22">
              <a:alpha val="10000"/>
            </a:srgbClr>
          </a:solidFill>
          <a:ln w="25400" cap="flat" cmpd="sng">
            <a:noFill/>
            <a:prstDash val="solid"/>
            <a:round/>
          </a:ln>
        </p:spPr>
        <p:txBody>
          <a:bodyPr vert="horz" wrap="square" lIns="63500" tIns="63500" rIns="63500" bIns="63500" rtlCol="0" anchor="ctr"/>
          <a:lstStyle/>
          <a:p>
            <a:pPr algn="ctr">
              <a:defRPr/>
            </a:pPr>
          </a:p>
        </p:txBody>
      </p:sp>
      <p:sp>
        <p:nvSpPr>
          <p:cNvPr id="25" name="AutoShape 25"/>
          <p:cNvSpPr/>
          <p:nvPr/>
        </p:nvSpPr>
        <p:spPr>
          <a:xfrm>
            <a:off x="8356600" y="4470400"/>
            <a:ext cx="2921000" cy="482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B91C1C"/>
                </a:solidFill>
                <a:latin typeface="Noto Sans SC" panose="020B0200000000000000" charset="-122"/>
                <a:ea typeface="Noto Sans SC" panose="020B0200000000000000" charset="-122"/>
                <a:cs typeface="Noto Sans SC" panose="020B0200000000000000" charset="-122"/>
                <a:sym typeface="Noto Sans SC" panose="020B0200000000000000" charset="-122"/>
              </a:rPr>
              <a:t>后果：责令公开 + 5万至20万元罚款</a:t>
            </a:r>
            <a:endParaRPr lang="en-US" sz="1100"/>
          </a:p>
        </p:txBody>
      </p:sp>
      <p:sp>
        <p:nvSpPr>
          <p:cNvPr id="26" name="AutoShape 26"/>
          <p:cNvSpPr/>
          <p:nvPr/>
        </p:nvSpPr>
        <p:spPr>
          <a:xfrm>
            <a:off x="762000" y="5334000"/>
            <a:ext cx="10795000" cy="1143000"/>
          </a:xfrm>
          <a:prstGeom prst="roundRect">
            <a:avLst>
              <a:gd name="adj" fmla="val 0"/>
            </a:avLst>
          </a:prstGeom>
          <a:solidFill>
            <a:srgbClr val="228B22">
              <a:alpha val="9000"/>
            </a:srgbClr>
          </a:solidFill>
          <a:ln w="25400" cap="flat" cmpd="sng">
            <a:noFill/>
            <a:prstDash val="solid"/>
            <a:round/>
          </a:ln>
        </p:spPr>
        <p:txBody>
          <a:bodyPr vert="horz" wrap="square" lIns="63500" tIns="63500" rIns="63500" bIns="63500" rtlCol="0" anchor="ctr"/>
          <a:lstStyle/>
          <a:p>
            <a:pPr algn="ctr">
              <a:defRPr/>
            </a:pPr>
          </a:p>
        </p:txBody>
      </p:sp>
      <p:sp>
        <p:nvSpPr>
          <p:cNvPr id="27" name="AutoShape 27"/>
          <p:cNvSpPr/>
          <p:nvPr/>
        </p:nvSpPr>
        <p:spPr>
          <a:xfrm>
            <a:off x="762000" y="5334000"/>
            <a:ext cx="38100" cy="1143000"/>
          </a:xfrm>
          <a:prstGeom prst="roundRect">
            <a:avLst>
              <a:gd name="adj" fmla="val 0"/>
            </a:avLst>
          </a:prstGeom>
          <a:solidFill>
            <a:srgbClr val="228B22">
              <a:alpha val="60000"/>
            </a:srgbClr>
          </a:solidFill>
          <a:ln w="25400" cap="flat" cmpd="sng">
            <a:noFill/>
            <a:prstDash val="solid"/>
            <a:round/>
          </a:ln>
        </p:spPr>
        <p:txBody>
          <a:bodyPr vert="horz" wrap="square" lIns="63500" tIns="63500" rIns="63500" bIns="63500" rtlCol="0" anchor="ctr"/>
          <a:lstStyle/>
          <a:p>
            <a:pPr algn="ctr">
              <a:defRPr/>
            </a:pPr>
          </a:p>
        </p:txBody>
      </p:sp>
      <p:sp>
        <p:nvSpPr>
          <p:cNvPr id="28" name="AutoShape 28"/>
          <p:cNvSpPr/>
          <p:nvPr/>
        </p:nvSpPr>
        <p:spPr>
          <a:xfrm>
            <a:off x="952500" y="5410200"/>
            <a:ext cx="103505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1B5E20"/>
                </a:solidFill>
                <a:latin typeface="Noto Sans SC" panose="020B0200000000000000" charset="-122"/>
                <a:ea typeface="Noto Sans SC" panose="020B0200000000000000" charset="-122"/>
                <a:cs typeface="Noto Sans SC" panose="020B0200000000000000" charset="-122"/>
                <a:sym typeface="Noto Sans SC" panose="020B0200000000000000" charset="-122"/>
              </a:rPr>
              <a:t>合规经营警示</a:t>
            </a:r>
            <a:endParaRPr lang="en-US" sz="1100"/>
          </a:p>
        </p:txBody>
      </p:sp>
      <p:sp>
        <p:nvSpPr>
          <p:cNvPr id="29" name="AutoShape 29"/>
          <p:cNvSpPr/>
          <p:nvPr/>
        </p:nvSpPr>
        <p:spPr>
          <a:xfrm>
            <a:off x="952500" y="5778500"/>
            <a:ext cx="103505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282828"/>
                </a:solidFill>
                <a:latin typeface="Noto Sans SC" panose="020B0200000000000000" charset="-122"/>
                <a:ea typeface="Noto Sans SC" panose="020B0200000000000000" charset="-122"/>
                <a:cs typeface="Noto Sans SC" panose="020B0200000000000000" charset="-122"/>
                <a:sym typeface="Noto Sans SC" panose="020B0200000000000000" charset="-122"/>
              </a:rPr>
              <a:t>严格遵守环保验收程序不仅是企业避免重大行政处罚和法律制裁的基本要求，更是履行社会责任、实现绿色可持续发展的关键。任何抱有侥幸心理的违规行为，都将给企业带来不可挽回的经济损失和声誉风险。</a:t>
            </a:r>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gradFill rotWithShape="1">
            <a:gsLst>
              <a:gs pos="0">
                <a:srgbClr val="002800">
                  <a:alpha val="75000"/>
                </a:srgbClr>
              </a:gs>
              <a:gs pos="60000">
                <a:srgbClr val="002800">
                  <a:alpha val="40000"/>
                </a:srgbClr>
              </a:gs>
              <a:gs pos="100000">
                <a:srgbClr val="002800">
                  <a:alpha val="10000"/>
                </a:srgbClr>
              </a:gs>
            </a:gsLst>
            <a:lin ang="0"/>
          </a:gra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1016000" y="1778000"/>
            <a:ext cx="7620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8000" b="1" i="0" u="none" strike="noStrike">
                <a:solidFill>
                  <a:srgbClr val="FFFFFF">
                    <a:alpha val="94902"/>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PART 02</a:t>
            </a:r>
            <a:endParaRPr lang="en-US" sz="1100"/>
          </a:p>
        </p:txBody>
      </p:sp>
      <p:sp>
        <p:nvSpPr>
          <p:cNvPr id="4" name="AutoShape 4"/>
          <p:cNvSpPr/>
          <p:nvPr/>
        </p:nvSpPr>
        <p:spPr>
          <a:xfrm>
            <a:off x="1016000" y="2794000"/>
            <a:ext cx="10160000" cy="1651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40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排污许可与自行监测合规要点</a:t>
            </a:r>
            <a:endParaRPr lang="en-US"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2.1 排污许可制度：企业排污的“身份证”</a:t>
            </a:r>
            <a:endParaRPr lang="en-US" sz="1100"/>
          </a:p>
        </p:txBody>
      </p:sp>
      <p:sp>
        <p:nvSpPr>
          <p:cNvPr id="4" name="AutoShape 4"/>
          <p:cNvSpPr/>
          <p:nvPr/>
        </p:nvSpPr>
        <p:spPr>
          <a:xfrm>
            <a:off x="762000" y="1397000"/>
            <a:ext cx="10668000" cy="1587500"/>
          </a:xfrm>
          <a:prstGeom prst="roundRect">
            <a:avLst>
              <a:gd name="adj" fmla="val 0"/>
            </a:avLst>
          </a:prstGeom>
          <a:solidFill>
            <a:srgbClr val="FFFFFF">
              <a:alpha val="88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762000" y="1397000"/>
            <a:ext cx="5207000" cy="1587500"/>
          </a:xfrm>
          <a:prstGeom prst="roundRect">
            <a:avLst>
              <a:gd name="adj" fmla="val 0"/>
            </a:avLst>
          </a:prstGeom>
          <a:solidFill>
            <a:srgbClr val="228B22">
              <a:alpha val="6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952500" y="1498600"/>
            <a:ext cx="4826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核心法规依据</a:t>
            </a:r>
            <a:endParaRPr lang="en-US" sz="1100"/>
          </a:p>
        </p:txBody>
      </p:sp>
      <p:sp>
        <p:nvSpPr>
          <p:cNvPr id="7" name="AutoShape 7"/>
          <p:cNvSpPr/>
          <p:nvPr/>
        </p:nvSpPr>
        <p:spPr>
          <a:xfrm>
            <a:off x="952500" y="1905000"/>
            <a:ext cx="4826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以《排污许可管理条例》为主要执法依据，同时遵循《生态环境法典》相关章节规定。这是企业开展排污行为的法定准绳，明确了企业的主体责任与法律边界。</a:t>
            </a:r>
            <a:endParaRPr lang="en-US" sz="1100"/>
          </a:p>
        </p:txBody>
      </p:sp>
      <p:cxnSp>
        <p:nvCxnSpPr>
          <p:cNvPr id="8" name="Connector 8"/>
          <p:cNvCxnSpPr/>
          <p:nvPr/>
        </p:nvCxnSpPr>
        <p:spPr>
          <a:xfrm rot="5367260">
            <a:off x="5365750" y="2184430"/>
            <a:ext cx="1333500" cy="12700"/>
          </a:xfrm>
          <a:prstGeom prst="straightConnector1">
            <a:avLst/>
          </a:prstGeom>
          <a:solidFill>
            <a:srgbClr val="DEE0E3">
              <a:alpha val="100000"/>
            </a:srgbClr>
          </a:solidFill>
          <a:ln w="12700" cap="flat" cmpd="sng">
            <a:solidFill>
              <a:srgbClr val="228B22">
                <a:alpha val="25000"/>
              </a:srgbClr>
            </a:solidFill>
            <a:prstDash val="solid"/>
            <a:round/>
            <a:headEnd type="none" w="med" len="med"/>
            <a:tailEnd type="none" w="med" len="med"/>
          </a:ln>
        </p:spPr>
      </p:cxnSp>
      <p:sp>
        <p:nvSpPr>
          <p:cNvPr id="9" name="AutoShape 9"/>
          <p:cNvSpPr/>
          <p:nvPr/>
        </p:nvSpPr>
        <p:spPr>
          <a:xfrm>
            <a:off x="6096000" y="1397000"/>
            <a:ext cx="5334000" cy="1587500"/>
          </a:xfrm>
          <a:prstGeom prst="roundRect">
            <a:avLst>
              <a:gd name="adj" fmla="val 0"/>
            </a:avLst>
          </a:prstGeom>
          <a:solidFill>
            <a:srgbClr val="228B22">
              <a:alpha val="6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6286500" y="1498600"/>
            <a:ext cx="4826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核心执行原则</a:t>
            </a:r>
            <a:endParaRPr lang="en-US" sz="1100"/>
          </a:p>
        </p:txBody>
      </p:sp>
      <p:sp>
        <p:nvSpPr>
          <p:cNvPr id="11" name="AutoShape 11"/>
          <p:cNvSpPr/>
          <p:nvPr/>
        </p:nvSpPr>
        <p:spPr>
          <a:xfrm>
            <a:off x="6286500" y="1905000"/>
            <a:ext cx="4826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严格遵循“持证排污、按证排污”的铁律。未依法取得排污许可证的企业，严禁排放污染物；已领证企业必须严格按照许可证载明的浓度、总量、方式等要求规范排放。</a:t>
            </a:r>
            <a:endParaRPr lang="en-US" sz="1100"/>
          </a:p>
        </p:txBody>
      </p:sp>
      <p:sp>
        <p:nvSpPr>
          <p:cNvPr id="12" name="AutoShape 12"/>
          <p:cNvSpPr/>
          <p:nvPr/>
        </p:nvSpPr>
        <p:spPr>
          <a:xfrm>
            <a:off x="762000" y="3175000"/>
            <a:ext cx="3467100" cy="2095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3" name="AutoShape 13"/>
          <p:cNvSpPr/>
          <p:nvPr/>
        </p:nvSpPr>
        <p:spPr>
          <a:xfrm>
            <a:off x="762000" y="3175000"/>
            <a:ext cx="34671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952500" y="3340100"/>
            <a:ext cx="304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重点管理</a:t>
            </a:r>
            <a:endParaRPr lang="en-US" sz="1100"/>
          </a:p>
        </p:txBody>
      </p:sp>
      <p:sp>
        <p:nvSpPr>
          <p:cNvPr id="15" name="AutoShape 15"/>
          <p:cNvSpPr/>
          <p:nvPr/>
        </p:nvSpPr>
        <p:spPr>
          <a:xfrm>
            <a:off x="952500" y="3873500"/>
            <a:ext cx="30861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适用对象：对环境影响较大的企业</a:t>
            </a:r>
            <a:endParaRPr lang="en-US" sz="1100"/>
          </a:p>
        </p:txBody>
      </p:sp>
      <p:sp>
        <p:nvSpPr>
          <p:cNvPr id="16" name="AutoShape 16"/>
          <p:cNvSpPr/>
          <p:nvPr/>
        </p:nvSpPr>
        <p:spPr>
          <a:xfrm>
            <a:off x="952500" y="4445000"/>
            <a:ext cx="30861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执行最严格的监管标准，需安装自动监测设备，实时传输数据，并定期提交详细的执行报告，接受高频次的环境执法检查。</a:t>
            </a:r>
            <a:endParaRPr lang="en-US" sz="1100"/>
          </a:p>
        </p:txBody>
      </p:sp>
      <p:sp>
        <p:nvSpPr>
          <p:cNvPr id="17" name="AutoShape 17"/>
          <p:cNvSpPr/>
          <p:nvPr/>
        </p:nvSpPr>
        <p:spPr>
          <a:xfrm>
            <a:off x="4419600" y="3175000"/>
            <a:ext cx="3467100" cy="2095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8" name="AutoShape 18"/>
          <p:cNvSpPr/>
          <p:nvPr/>
        </p:nvSpPr>
        <p:spPr>
          <a:xfrm>
            <a:off x="4419600" y="3175000"/>
            <a:ext cx="3467100" cy="50800"/>
          </a:xfrm>
          <a:prstGeom prst="roundRect">
            <a:avLst>
              <a:gd name="adj" fmla="val 0"/>
            </a:avLst>
          </a:prstGeom>
          <a:solidFill>
            <a:srgbClr val="228B22">
              <a:alpha val="75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nvSpPr>
        <p:spPr>
          <a:xfrm>
            <a:off x="4610100" y="3340100"/>
            <a:ext cx="304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简化管理</a:t>
            </a:r>
            <a:endParaRPr lang="en-US" sz="1100"/>
          </a:p>
        </p:txBody>
      </p:sp>
      <p:sp>
        <p:nvSpPr>
          <p:cNvPr id="20" name="AutoShape 20"/>
          <p:cNvSpPr/>
          <p:nvPr/>
        </p:nvSpPr>
        <p:spPr>
          <a:xfrm>
            <a:off x="4610100" y="3873500"/>
            <a:ext cx="30861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适用对象：环境影响较小的企业</a:t>
            </a:r>
            <a:endParaRPr lang="en-US" sz="1100"/>
          </a:p>
        </p:txBody>
      </p:sp>
      <p:sp>
        <p:nvSpPr>
          <p:cNvPr id="21" name="AutoShape 21"/>
          <p:cNvSpPr/>
          <p:nvPr/>
        </p:nvSpPr>
        <p:spPr>
          <a:xfrm>
            <a:off x="4610100" y="4445000"/>
            <a:ext cx="30861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监管要求适度放宽，减少监测点位与频次，简化环境管理台账和报告内容，在确保合规的前提下降低企业的制度性交易成本。</a:t>
            </a:r>
            <a:endParaRPr lang="en-US" sz="1100"/>
          </a:p>
        </p:txBody>
      </p:sp>
      <p:sp>
        <p:nvSpPr>
          <p:cNvPr id="22" name="AutoShape 22"/>
          <p:cNvSpPr/>
          <p:nvPr/>
        </p:nvSpPr>
        <p:spPr>
          <a:xfrm>
            <a:off x="8077200" y="3175000"/>
            <a:ext cx="3467100" cy="2095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23" name="AutoShape 23"/>
          <p:cNvSpPr/>
          <p:nvPr/>
        </p:nvSpPr>
        <p:spPr>
          <a:xfrm>
            <a:off x="8077200" y="3175000"/>
            <a:ext cx="3467100" cy="50800"/>
          </a:xfrm>
          <a:prstGeom prst="roundRect">
            <a:avLst>
              <a:gd name="adj" fmla="val 0"/>
            </a:avLst>
          </a:prstGeom>
          <a:solidFill>
            <a:srgbClr val="228B22">
              <a:alpha val="50000"/>
            </a:srgbClr>
          </a:solidFill>
          <a:ln w="25400" cap="flat" cmpd="sng">
            <a:noFill/>
            <a:prstDash val="solid"/>
            <a:round/>
          </a:ln>
        </p:spPr>
        <p:txBody>
          <a:bodyPr vert="horz" wrap="square" lIns="63500" tIns="63500" rIns="63500" bIns="63500" rtlCol="0" anchor="ctr"/>
          <a:lstStyle/>
          <a:p>
            <a:pPr algn="ctr">
              <a:defRPr/>
            </a:pPr>
          </a:p>
        </p:txBody>
      </p:sp>
      <p:sp>
        <p:nvSpPr>
          <p:cNvPr id="24" name="AutoShape 24"/>
          <p:cNvSpPr/>
          <p:nvPr/>
        </p:nvSpPr>
        <p:spPr>
          <a:xfrm>
            <a:off x="8267700" y="3340100"/>
            <a:ext cx="304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排污登记</a:t>
            </a:r>
            <a:endParaRPr lang="en-US" sz="1100"/>
          </a:p>
        </p:txBody>
      </p:sp>
      <p:sp>
        <p:nvSpPr>
          <p:cNvPr id="25" name="AutoShape 25"/>
          <p:cNvSpPr/>
          <p:nvPr/>
        </p:nvSpPr>
        <p:spPr>
          <a:xfrm>
            <a:off x="8267700" y="3873500"/>
            <a:ext cx="30861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适用对象：环境影响很小的企业</a:t>
            </a:r>
            <a:endParaRPr lang="en-US" sz="1100"/>
          </a:p>
        </p:txBody>
      </p:sp>
      <p:sp>
        <p:nvSpPr>
          <p:cNvPr id="26" name="AutoShape 26"/>
          <p:cNvSpPr/>
          <p:nvPr/>
        </p:nvSpPr>
        <p:spPr>
          <a:xfrm>
            <a:off x="8267700" y="4445000"/>
            <a:ext cx="30861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豁免申请许可证，企业通过全国排污许可证管理信息平台填报基本信息完成登记，生成登记编号和回执，留存相关资料备查即可。</a:t>
            </a:r>
            <a:endParaRPr lang="en-US" sz="1100"/>
          </a:p>
        </p:txBody>
      </p:sp>
      <p:sp>
        <p:nvSpPr>
          <p:cNvPr id="27" name="AutoShape 27"/>
          <p:cNvSpPr/>
          <p:nvPr/>
        </p:nvSpPr>
        <p:spPr>
          <a:xfrm>
            <a:off x="762000" y="5461000"/>
            <a:ext cx="10782300" cy="1143000"/>
          </a:xfrm>
          <a:prstGeom prst="roundRect">
            <a:avLst>
              <a:gd name="adj" fmla="val 0"/>
            </a:avLst>
          </a:prstGeom>
          <a:solidFill>
            <a:srgbClr val="228B22">
              <a:alpha val="9000"/>
            </a:srgbClr>
          </a:solidFill>
          <a:ln w="25400" cap="flat" cmpd="sng">
            <a:noFill/>
            <a:prstDash val="solid"/>
            <a:round/>
          </a:ln>
        </p:spPr>
        <p:txBody>
          <a:bodyPr vert="horz" wrap="square" lIns="63500" tIns="63500" rIns="63500" bIns="63500" rtlCol="0" anchor="ctr"/>
          <a:lstStyle/>
          <a:p>
            <a:pPr algn="ctr">
              <a:defRPr/>
            </a:pPr>
          </a:p>
        </p:txBody>
      </p:sp>
      <p:sp>
        <p:nvSpPr>
          <p:cNvPr id="28" name="AutoShape 28"/>
          <p:cNvSpPr/>
          <p:nvPr/>
        </p:nvSpPr>
        <p:spPr>
          <a:xfrm>
            <a:off x="952500" y="5537200"/>
            <a:ext cx="103505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制度价值：排污许可的分类管理模式，是生态环境治理的重要创新。它既通过“重点管理”守住了环境质量的底线，有效控制了主要污染物排放；又通过“简化管理”和“排污登记”释放了市场活力，体现了差异化监管的智慧，实现了精准治污、科学治污与高效行政的有机统一。</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2800">
              <a:alpha val="5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1016000" y="4064000"/>
            <a:ext cx="10160000" cy="1778000"/>
          </a:xfrm>
          <a:prstGeom prst="rect">
            <a:avLst/>
          </a:prstGeom>
          <a:noFill/>
          <a:ln w="12700" cap="flat" cmpd="sng">
            <a:noFill/>
            <a:prstDash val="solid"/>
            <a:round/>
          </a:ln>
        </p:spPr>
        <p:txBody>
          <a:bodyPr vert="horz" wrap="square" lIns="0" tIns="0" rIns="0" bIns="0" rtlCol="0" anchor="ctr" anchorCtr="0"/>
          <a:lstStyle/>
          <a:p>
            <a:pPr marL="0" indent="0" algn="ctr">
              <a:lnSpc>
                <a:spcPct val="117000"/>
              </a:lnSpc>
              <a:defRPr/>
            </a:pPr>
            <a:endParaRPr lang="en-US" sz="1100"/>
          </a:p>
        </p:txBody>
      </p:sp>
      <p:pic>
        <p:nvPicPr>
          <p:cNvPr id="5" name="图片 4"/>
          <p:cNvPicPr>
            <a:picLocks noChangeAspect="1"/>
          </p:cNvPicPr>
          <p:nvPr/>
        </p:nvPicPr>
        <p:blipFill>
          <a:blip r:embed="rId2"/>
          <a:stretch>
            <a:fillRect/>
          </a:stretch>
        </p:blipFill>
        <p:spPr>
          <a:xfrm>
            <a:off x="2235835" y="2734310"/>
            <a:ext cx="1266825" cy="1900555"/>
          </a:xfrm>
          <a:prstGeom prst="rect">
            <a:avLst/>
          </a:prstGeom>
        </p:spPr>
      </p:pic>
      <p:sp>
        <p:nvSpPr>
          <p:cNvPr id="6" name="AutoShape 3"/>
          <p:cNvSpPr/>
          <p:nvPr>
            <p:custDataLst>
              <p:tags r:id="rId3"/>
            </p:custDataLst>
          </p:nvPr>
        </p:nvSpPr>
        <p:spPr>
          <a:xfrm>
            <a:off x="1016000" y="1148080"/>
            <a:ext cx="5471795" cy="1503680"/>
          </a:xfrm>
          <a:prstGeom prst="rect">
            <a:avLst/>
          </a:prstGeom>
          <a:noFill/>
          <a:ln w="12700" cap="flat" cmpd="sng">
            <a:noFill/>
            <a:prstDash val="solid"/>
            <a:round/>
          </a:ln>
        </p:spPr>
        <p:txBody>
          <a:bodyPr vert="horz" wrap="square" lIns="0" tIns="0" rIns="0" bIns="0" rtlCol="0" anchor="ctr" anchorCtr="0"/>
          <a:p>
            <a:pPr marL="0" indent="0" algn="l">
              <a:lnSpc>
                <a:spcPct val="125000"/>
              </a:lnSpc>
              <a:defRPr/>
            </a:pPr>
            <a:r>
              <a:rPr lang="zh-CN" alt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讲解人：陈开宇</a:t>
            </a:r>
            <a:endParaRPr lang="zh-CN" altLang="en-US" sz="2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marL="0" indent="0" algn="l">
              <a:lnSpc>
                <a:spcPct val="125000"/>
              </a:lnSpc>
              <a:defRPr/>
            </a:pPr>
            <a:r>
              <a:rPr lang="zh-CN" altLang="en-US" sz="2400">
                <a:solidFill>
                  <a:schemeClr val="bg1"/>
                </a:solidFill>
              </a:rPr>
              <a:t>四川中环检测有限公司</a:t>
            </a:r>
            <a:r>
              <a:rPr lang="en-US" altLang="zh-CN" sz="2400">
                <a:solidFill>
                  <a:schemeClr val="bg1"/>
                </a:solidFill>
              </a:rPr>
              <a:t>-</a:t>
            </a:r>
            <a:r>
              <a:rPr lang="zh-CN" altLang="en-US" sz="2400">
                <a:solidFill>
                  <a:schemeClr val="bg1"/>
                </a:solidFill>
              </a:rPr>
              <a:t>总经理</a:t>
            </a:r>
            <a:endParaRPr lang="zh-CN" altLang="en-US" sz="2400">
              <a:solidFill>
                <a:schemeClr val="bg1"/>
              </a:solidFill>
            </a:endParaRPr>
          </a:p>
        </p:txBody>
      </p:sp>
      <p:sp>
        <p:nvSpPr>
          <p:cNvPr id="7" name="文本框 6"/>
          <p:cNvSpPr txBox="1"/>
          <p:nvPr/>
        </p:nvSpPr>
        <p:spPr>
          <a:xfrm>
            <a:off x="5673725" y="1846580"/>
            <a:ext cx="5126355" cy="3925570"/>
          </a:xfrm>
          <a:prstGeom prst="rect">
            <a:avLst/>
          </a:prstGeom>
          <a:noFill/>
        </p:spPr>
        <p:txBody>
          <a:bodyPr wrap="square" rtlCol="0">
            <a:spAutoFit/>
          </a:bodyPr>
          <a:p>
            <a:pPr>
              <a:lnSpc>
                <a:spcPct val="120000"/>
              </a:lnSpc>
            </a:pPr>
            <a:r>
              <a:rPr lang="zh-CN" altLang="en-US" sz="1600">
                <a:solidFill>
                  <a:schemeClr val="bg1"/>
                </a:solidFill>
              </a:rPr>
              <a:t>四川中环检测有限公司为川内知名的环境综合服务第三方机构，主营业务：集环境检测（含废水、废气、土壤、噪声、辐射、地下水）、建设项目环境影响评价编制服务</a:t>
            </a:r>
            <a:r>
              <a:rPr lang="zh-CN" altLang="en-US" sz="1600">
                <a:solidFill>
                  <a:schemeClr val="bg1"/>
                </a:solidFill>
                <a:sym typeface="+mn-ea"/>
              </a:rPr>
              <a:t>（子公司服务）</a:t>
            </a:r>
            <a:r>
              <a:rPr lang="zh-CN" altLang="en-US" sz="1600">
                <a:solidFill>
                  <a:schemeClr val="bg1"/>
                </a:solidFill>
              </a:rPr>
              <a:t>、环保竣工验收编制、排污许可（排水许可）填报、水土保持编制</a:t>
            </a:r>
            <a:r>
              <a:rPr lang="en-US" altLang="zh-CN" sz="1600">
                <a:solidFill>
                  <a:schemeClr val="bg1"/>
                </a:solidFill>
              </a:rPr>
              <a:t>(</a:t>
            </a:r>
            <a:r>
              <a:rPr lang="zh-CN" altLang="en-US" sz="1600">
                <a:solidFill>
                  <a:schemeClr val="bg1"/>
                </a:solidFill>
                <a:ea typeface="宋体" panose="02010600030101010101" pitchFamily="2" charset="-122"/>
              </a:rPr>
              <a:t>验收）、环境类、水保类各种咨询等业务于一体的高新技术企业。</a:t>
            </a:r>
            <a:endParaRPr lang="zh-CN" altLang="en-US" sz="1600">
              <a:solidFill>
                <a:schemeClr val="bg1"/>
              </a:solidFill>
              <a:ea typeface="宋体" panose="02010600030101010101" pitchFamily="2" charset="-122"/>
            </a:endParaRPr>
          </a:p>
          <a:p>
            <a:pPr>
              <a:lnSpc>
                <a:spcPct val="120000"/>
              </a:lnSpc>
            </a:pPr>
            <a:endParaRPr lang="zh-CN" altLang="en-US" sz="1600">
              <a:solidFill>
                <a:schemeClr val="bg1"/>
              </a:solidFill>
              <a:ea typeface="宋体" panose="02010600030101010101" pitchFamily="2" charset="-122"/>
            </a:endParaRPr>
          </a:p>
          <a:p>
            <a:pPr>
              <a:lnSpc>
                <a:spcPct val="120000"/>
              </a:lnSpc>
            </a:pPr>
            <a:r>
              <a:rPr lang="zh-CN" altLang="en-US" sz="1600">
                <a:solidFill>
                  <a:schemeClr val="bg1"/>
                </a:solidFill>
                <a:ea typeface="宋体" panose="02010600030101010101" pitchFamily="2" charset="-122"/>
              </a:rPr>
              <a:t>公司以</a:t>
            </a:r>
            <a:r>
              <a:rPr lang="en-US" altLang="zh-CN" sz="1600">
                <a:solidFill>
                  <a:schemeClr val="bg1"/>
                </a:solidFill>
                <a:ea typeface="宋体" panose="02010600030101010101" pitchFamily="2" charset="-122"/>
              </a:rPr>
              <a:t>“</a:t>
            </a:r>
            <a:r>
              <a:rPr lang="zh-CN" altLang="en-US" sz="1600">
                <a:solidFill>
                  <a:schemeClr val="bg1"/>
                </a:solidFill>
                <a:ea typeface="宋体" panose="02010600030101010101" pitchFamily="2" charset="-122"/>
              </a:rPr>
              <a:t>筑专业</a:t>
            </a:r>
            <a:r>
              <a:rPr lang="en-US" altLang="zh-CN" sz="1600">
                <a:solidFill>
                  <a:schemeClr val="bg1"/>
                </a:solidFill>
                <a:ea typeface="宋体" panose="02010600030101010101" pitchFamily="2" charset="-122"/>
              </a:rPr>
              <a:t>  </a:t>
            </a:r>
            <a:r>
              <a:rPr lang="zh-CN" altLang="en-US" sz="1600">
                <a:solidFill>
                  <a:schemeClr val="bg1"/>
                </a:solidFill>
                <a:ea typeface="宋体" panose="02010600030101010101" pitchFamily="2" charset="-122"/>
              </a:rPr>
              <a:t>树权威</a:t>
            </a:r>
            <a:r>
              <a:rPr lang="en-US" altLang="zh-CN" sz="1600">
                <a:solidFill>
                  <a:schemeClr val="bg1"/>
                </a:solidFill>
                <a:ea typeface="宋体" panose="02010600030101010101" pitchFamily="2" charset="-122"/>
              </a:rPr>
              <a:t>”</a:t>
            </a:r>
            <a:r>
              <a:rPr lang="zh-CN" altLang="en-US" sz="1600">
                <a:solidFill>
                  <a:schemeClr val="bg1"/>
                </a:solidFill>
                <a:ea typeface="宋体" panose="02010600030101010101" pitchFamily="2" charset="-122"/>
              </a:rPr>
              <a:t>为经营理念，经过行业</a:t>
            </a:r>
            <a:r>
              <a:rPr lang="en-US" altLang="zh-CN" sz="1600">
                <a:solidFill>
                  <a:schemeClr val="bg1"/>
                </a:solidFill>
                <a:ea typeface="宋体" panose="02010600030101010101" pitchFamily="2" charset="-122"/>
              </a:rPr>
              <a:t>14</a:t>
            </a:r>
            <a:r>
              <a:rPr lang="zh-CN" altLang="en-US" sz="1600">
                <a:solidFill>
                  <a:schemeClr val="bg1"/>
                </a:solidFill>
                <a:ea typeface="宋体" panose="02010600030101010101" pitchFamily="2" charset="-122"/>
              </a:rPr>
              <a:t>年的沉淀，集合了大量的资深专业人士及服务团队，十余载内为上千家企业及政府机构提供优质专业服务。</a:t>
            </a:r>
            <a:endParaRPr lang="zh-CN" altLang="en-US" sz="1600">
              <a:solidFill>
                <a:schemeClr val="bg1"/>
              </a:solidFill>
              <a:ea typeface="宋体" panose="02010600030101010101" pitchFamily="2" charset="-122"/>
            </a:endParaRPr>
          </a:p>
          <a:p>
            <a:pPr>
              <a:lnSpc>
                <a:spcPct val="120000"/>
              </a:lnSpc>
            </a:pPr>
            <a:endParaRPr lang="zh-CN" altLang="en-US" sz="1600">
              <a:solidFill>
                <a:schemeClr val="bg1"/>
              </a:solidFill>
              <a:ea typeface="宋体" panose="02010600030101010101" pitchFamily="2" charset="-122"/>
            </a:endParaRPr>
          </a:p>
          <a:p>
            <a:pPr>
              <a:lnSpc>
                <a:spcPct val="120000"/>
              </a:lnSpc>
            </a:pPr>
            <a:r>
              <a:rPr lang="zh-CN" altLang="en-US" sz="1600">
                <a:solidFill>
                  <a:schemeClr val="bg1"/>
                </a:solidFill>
                <a:ea typeface="宋体" panose="02010600030101010101" pitchFamily="2" charset="-122"/>
              </a:rPr>
              <a:t>联系方式：手机（微信）</a:t>
            </a:r>
            <a:r>
              <a:rPr lang="en-US" altLang="zh-CN" sz="1600">
                <a:solidFill>
                  <a:schemeClr val="bg1"/>
                </a:solidFill>
                <a:ea typeface="宋体" panose="02010600030101010101" pitchFamily="2" charset="-122"/>
              </a:rPr>
              <a:t>13540349775   </a:t>
            </a:r>
            <a:endParaRPr lang="en-US" altLang="zh-CN" sz="1600">
              <a:solidFill>
                <a:schemeClr val="bg1"/>
              </a:solidFill>
              <a:ea typeface="宋体" panose="02010600030101010101" pitchFamily="2" charset="-122"/>
            </a:endParaRPr>
          </a:p>
          <a:p>
            <a:pPr>
              <a:lnSpc>
                <a:spcPct val="120000"/>
              </a:lnSpc>
            </a:pPr>
            <a:r>
              <a:rPr lang="en-US" altLang="zh-CN" sz="1600">
                <a:solidFill>
                  <a:schemeClr val="bg1"/>
                </a:solidFill>
                <a:ea typeface="宋体" panose="02010600030101010101" pitchFamily="2" charset="-122"/>
              </a:rPr>
              <a:t>                  </a:t>
            </a:r>
            <a:r>
              <a:rPr lang="zh-CN" altLang="en-US" sz="1600">
                <a:solidFill>
                  <a:schemeClr val="bg1"/>
                </a:solidFill>
                <a:ea typeface="宋体" panose="02010600030101010101" pitchFamily="2" charset="-122"/>
              </a:rPr>
              <a:t>座机：</a:t>
            </a:r>
            <a:r>
              <a:rPr lang="en-US" altLang="zh-CN" sz="1600">
                <a:solidFill>
                  <a:schemeClr val="bg1"/>
                </a:solidFill>
                <a:ea typeface="宋体" panose="02010600030101010101" pitchFamily="2" charset="-122"/>
              </a:rPr>
              <a:t>0830-2996629</a:t>
            </a:r>
            <a:endParaRPr lang="en-US" altLang="zh-CN" sz="1600">
              <a:solidFill>
                <a:schemeClr val="bg1"/>
              </a:solidFill>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2.2 排污许可证申请与自行监测方案</a:t>
            </a:r>
            <a:endParaRPr lang="en-US" sz="1100"/>
          </a:p>
        </p:txBody>
      </p:sp>
      <p:sp>
        <p:nvSpPr>
          <p:cNvPr id="4" name="AutoShape 4"/>
          <p:cNvSpPr/>
          <p:nvPr/>
        </p:nvSpPr>
        <p:spPr>
          <a:xfrm>
            <a:off x="762000" y="1524000"/>
            <a:ext cx="5270500" cy="1460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5270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952500" y="1651000"/>
            <a:ext cx="4889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关键申请时机：法定前置条件</a:t>
            </a:r>
            <a:endParaRPr lang="en-US" sz="1100"/>
          </a:p>
        </p:txBody>
      </p:sp>
      <p:sp>
        <p:nvSpPr>
          <p:cNvPr id="7" name="AutoShape 7"/>
          <p:cNvSpPr/>
          <p:nvPr/>
        </p:nvSpPr>
        <p:spPr>
          <a:xfrm>
            <a:off x="952500" y="2057400"/>
            <a:ext cx="48895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排污单位必须在实际排污行为发生之前，依法向生态环境主管部门提出申请并取得排污许可证。这是企业合法排污的首要前提，未获许可严禁开展任何形式的排污作业。</a:t>
            </a:r>
            <a:endParaRPr lang="en-US" sz="1100"/>
          </a:p>
        </p:txBody>
      </p:sp>
      <p:sp>
        <p:nvSpPr>
          <p:cNvPr id="8" name="AutoShape 8"/>
          <p:cNvSpPr/>
          <p:nvPr/>
        </p:nvSpPr>
        <p:spPr>
          <a:xfrm>
            <a:off x="6223000" y="1524000"/>
            <a:ext cx="5270500" cy="1460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9" name="AutoShape 9"/>
          <p:cNvSpPr/>
          <p:nvPr/>
        </p:nvSpPr>
        <p:spPr>
          <a:xfrm>
            <a:off x="6223000" y="1524000"/>
            <a:ext cx="5270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6413500" y="1651000"/>
            <a:ext cx="4889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规范申报流程：全程线上办理</a:t>
            </a:r>
            <a:endParaRPr lang="en-US" sz="1100"/>
          </a:p>
        </p:txBody>
      </p:sp>
      <p:sp>
        <p:nvSpPr>
          <p:cNvPr id="11" name="AutoShape 11"/>
          <p:cNvSpPr/>
          <p:nvPr/>
        </p:nvSpPr>
        <p:spPr>
          <a:xfrm>
            <a:off x="6413500" y="2057400"/>
            <a:ext cx="48895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统一通过“全国排污许可证管理信息平台”提交申请材料。该平台实现了从申报受理、形式审查、技术审核到最终发证的全流程电子化闭环，确保审批过程的公开透明与高效流转。</a:t>
            </a:r>
            <a:endParaRPr lang="en-US" sz="1100"/>
          </a:p>
        </p:txBody>
      </p:sp>
      <p:sp>
        <p:nvSpPr>
          <p:cNvPr id="12" name="AutoShape 12"/>
          <p:cNvSpPr/>
          <p:nvPr/>
        </p:nvSpPr>
        <p:spPr>
          <a:xfrm>
            <a:off x="762000" y="3175000"/>
            <a:ext cx="10731500" cy="889000"/>
          </a:xfrm>
          <a:prstGeom prst="roundRect">
            <a:avLst>
              <a:gd name="adj" fmla="val 0"/>
            </a:avLst>
          </a:prstGeom>
          <a:solidFill>
            <a:srgbClr val="228B22">
              <a:alpha val="9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3" name="AutoShape 13"/>
          <p:cNvSpPr/>
          <p:nvPr/>
        </p:nvSpPr>
        <p:spPr>
          <a:xfrm>
            <a:off x="952500" y="3251200"/>
            <a:ext cx="10350500" cy="7366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1"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法律强制性要求：</a:t>
            </a:r>
            <a:r>
              <a:rPr lang="en-US" sz="14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在提交排污许可申请的同时，排污单位必须同步编制并提交自行监测方案。该方案经审批通过后，将成为企业日常环境管理、污染物排放控制及生态环境部门监督执法的核心技术依据。</a:t>
            </a:r>
            <a:endParaRPr lang="en-US" sz="1100"/>
          </a:p>
        </p:txBody>
      </p:sp>
      <p:sp>
        <p:nvSpPr>
          <p:cNvPr id="14" name="AutoShape 14"/>
          <p:cNvSpPr/>
          <p:nvPr/>
        </p:nvSpPr>
        <p:spPr>
          <a:xfrm>
            <a:off x="762000" y="4254500"/>
            <a:ext cx="3492500" cy="1206500"/>
          </a:xfrm>
          <a:prstGeom prst="roundRect">
            <a:avLst>
              <a:gd name="adj" fmla="val 0"/>
            </a:avLst>
          </a:prstGeom>
          <a:solidFill>
            <a:srgbClr val="FFFFFF">
              <a:alpha val="95000"/>
            </a:srgbClr>
          </a:solidFill>
          <a:ln w="12700" cap="flat" cmpd="sng">
            <a:solidFill>
              <a:srgbClr val="D1D5DB">
                <a:alpha val="100000"/>
              </a:srgbClr>
            </a:solidFill>
            <a:prstDash val="solid"/>
            <a:round/>
          </a:ln>
        </p:spPr>
        <p:txBody>
          <a:bodyPr vert="horz" wrap="square" lIns="63500" tIns="63500" rIns="63500" bIns="63500" rtlCol="0" anchor="ctr"/>
          <a:lstStyle/>
          <a:p>
            <a:pPr algn="ctr">
              <a:defRPr/>
            </a:pPr>
          </a:p>
        </p:txBody>
      </p:sp>
      <p:sp>
        <p:nvSpPr>
          <p:cNvPr id="15" name="AutoShape 15"/>
          <p:cNvSpPr/>
          <p:nvPr/>
        </p:nvSpPr>
        <p:spPr>
          <a:xfrm>
            <a:off x="762000" y="4254500"/>
            <a:ext cx="50800" cy="12065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914400" y="4292600"/>
            <a:ext cx="3175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监测点位科学布局</a:t>
            </a:r>
            <a:endParaRPr lang="en-US" sz="1100"/>
          </a:p>
        </p:txBody>
      </p:sp>
      <p:sp>
        <p:nvSpPr>
          <p:cNvPr id="17" name="AutoShape 17"/>
          <p:cNvSpPr/>
          <p:nvPr/>
        </p:nvSpPr>
        <p:spPr>
          <a:xfrm>
            <a:off x="914400" y="4648200"/>
            <a:ext cx="32385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精准确定废气排放口、废水总排口及车间排放口，同时明确厂界无组织排放监控点，确保监测点位能真实反映排污状况与周边环境影响。</a:t>
            </a:r>
            <a:endParaRPr lang="en-US" sz="1100"/>
          </a:p>
        </p:txBody>
      </p:sp>
      <p:sp>
        <p:nvSpPr>
          <p:cNvPr id="18" name="AutoShape 18"/>
          <p:cNvSpPr/>
          <p:nvPr/>
        </p:nvSpPr>
        <p:spPr>
          <a:xfrm>
            <a:off x="4381500" y="4254500"/>
            <a:ext cx="3492500" cy="1206500"/>
          </a:xfrm>
          <a:prstGeom prst="roundRect">
            <a:avLst>
              <a:gd name="adj" fmla="val 0"/>
            </a:avLst>
          </a:prstGeom>
          <a:solidFill>
            <a:srgbClr val="FFFFFF">
              <a:alpha val="95000"/>
            </a:srgbClr>
          </a:solidFill>
          <a:ln w="12700" cap="flat" cmpd="sng">
            <a:solidFill>
              <a:srgbClr val="D1D5DB">
                <a:alpha val="100000"/>
              </a:srgbClr>
            </a:solidFill>
            <a:prstDash val="solid"/>
            <a:round/>
          </a:ln>
        </p:spPr>
        <p:txBody>
          <a:bodyPr vert="horz" wrap="square" lIns="63500" tIns="63500" rIns="63500" bIns="63500" rtlCol="0" anchor="ctr"/>
          <a:lstStyle/>
          <a:p>
            <a:pPr algn="ctr">
              <a:defRPr/>
            </a:pPr>
          </a:p>
        </p:txBody>
      </p:sp>
      <p:sp>
        <p:nvSpPr>
          <p:cNvPr id="19" name="AutoShape 19"/>
          <p:cNvSpPr/>
          <p:nvPr/>
        </p:nvSpPr>
        <p:spPr>
          <a:xfrm>
            <a:off x="4381500" y="4254500"/>
            <a:ext cx="50800" cy="12065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4533900" y="4292600"/>
            <a:ext cx="3175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核心监测指标设定</a:t>
            </a:r>
            <a:endParaRPr lang="en-US" sz="1100"/>
          </a:p>
        </p:txBody>
      </p:sp>
      <p:sp>
        <p:nvSpPr>
          <p:cNvPr id="21" name="AutoShape 21"/>
          <p:cNvSpPr/>
          <p:nvPr/>
        </p:nvSpPr>
        <p:spPr>
          <a:xfrm>
            <a:off x="4533900" y="4648200"/>
            <a:ext cx="32385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严格对照行业污染物排放标准与排污许可限值，确定化学需氧量(COD)、氨氮、颗粒物等关键污染物指标，做到应测尽测、不重不漏。</a:t>
            </a:r>
            <a:endParaRPr lang="en-US" sz="1100"/>
          </a:p>
        </p:txBody>
      </p:sp>
      <p:sp>
        <p:nvSpPr>
          <p:cNvPr id="22" name="AutoShape 22"/>
          <p:cNvSpPr/>
          <p:nvPr/>
        </p:nvSpPr>
        <p:spPr>
          <a:xfrm>
            <a:off x="8001000" y="4254500"/>
            <a:ext cx="3492500" cy="1206500"/>
          </a:xfrm>
          <a:prstGeom prst="roundRect">
            <a:avLst>
              <a:gd name="adj" fmla="val 0"/>
            </a:avLst>
          </a:prstGeom>
          <a:solidFill>
            <a:srgbClr val="FFFFFF">
              <a:alpha val="95000"/>
            </a:srgbClr>
          </a:solidFill>
          <a:ln w="12700" cap="flat" cmpd="sng">
            <a:solidFill>
              <a:srgbClr val="D1D5DB">
                <a:alpha val="100000"/>
              </a:srgbClr>
            </a:solidFill>
            <a:prstDash val="solid"/>
            <a:round/>
          </a:ln>
        </p:spPr>
        <p:txBody>
          <a:bodyPr vert="horz" wrap="square" lIns="63500" tIns="63500" rIns="63500" bIns="63500" rtlCol="0" anchor="ctr"/>
          <a:lstStyle/>
          <a:p>
            <a:pPr algn="ctr">
              <a:defRPr/>
            </a:pPr>
          </a:p>
        </p:txBody>
      </p:sp>
      <p:sp>
        <p:nvSpPr>
          <p:cNvPr id="23" name="AutoShape 23"/>
          <p:cNvSpPr/>
          <p:nvPr/>
        </p:nvSpPr>
        <p:spPr>
          <a:xfrm>
            <a:off x="8001000" y="4254500"/>
            <a:ext cx="50800" cy="12065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4" name="AutoShape 24"/>
          <p:cNvSpPr/>
          <p:nvPr/>
        </p:nvSpPr>
        <p:spPr>
          <a:xfrm>
            <a:off x="8153400" y="4292600"/>
            <a:ext cx="3175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合规监测频次规划</a:t>
            </a:r>
            <a:endParaRPr lang="en-US" sz="1100"/>
          </a:p>
        </p:txBody>
      </p:sp>
      <p:sp>
        <p:nvSpPr>
          <p:cNvPr id="25" name="AutoShape 25"/>
          <p:cNvSpPr/>
          <p:nvPr/>
        </p:nvSpPr>
        <p:spPr>
          <a:xfrm>
            <a:off x="8153400" y="4648200"/>
            <a:ext cx="32385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依据排污单位的行业类别与污染程度，按季度、月、日等周期设定监测频率，重点污染源执行加密监测，满足监管对数据时效性与连续性的要求。</a:t>
            </a:r>
            <a:endParaRPr lang="en-US" sz="1100"/>
          </a:p>
        </p:txBody>
      </p:sp>
      <p:sp>
        <p:nvSpPr>
          <p:cNvPr id="26" name="AutoShape 26"/>
          <p:cNvSpPr/>
          <p:nvPr/>
        </p:nvSpPr>
        <p:spPr>
          <a:xfrm>
            <a:off x="762000" y="5524500"/>
            <a:ext cx="3492500" cy="1206500"/>
          </a:xfrm>
          <a:prstGeom prst="roundRect">
            <a:avLst>
              <a:gd name="adj" fmla="val 0"/>
            </a:avLst>
          </a:prstGeom>
          <a:solidFill>
            <a:srgbClr val="FFFFFF">
              <a:alpha val="95000"/>
            </a:srgbClr>
          </a:solidFill>
          <a:ln w="12700" cap="flat" cmpd="sng">
            <a:solidFill>
              <a:srgbClr val="D1D5DB">
                <a:alpha val="100000"/>
              </a:srgbClr>
            </a:solidFill>
            <a:prstDash val="solid"/>
            <a:round/>
          </a:ln>
        </p:spPr>
        <p:txBody>
          <a:bodyPr vert="horz" wrap="square" lIns="63500" tIns="63500" rIns="63500" bIns="63500" rtlCol="0" anchor="ctr"/>
          <a:lstStyle/>
          <a:p>
            <a:pPr algn="ctr">
              <a:defRPr/>
            </a:pPr>
          </a:p>
        </p:txBody>
      </p:sp>
      <p:sp>
        <p:nvSpPr>
          <p:cNvPr id="27" name="AutoShape 27"/>
          <p:cNvSpPr/>
          <p:nvPr/>
        </p:nvSpPr>
        <p:spPr>
          <a:xfrm>
            <a:off x="762000" y="5524500"/>
            <a:ext cx="50800" cy="12065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8" name="AutoShape 28"/>
          <p:cNvSpPr/>
          <p:nvPr/>
        </p:nvSpPr>
        <p:spPr>
          <a:xfrm>
            <a:off x="914400" y="5562600"/>
            <a:ext cx="3175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标准监测方法执行</a:t>
            </a:r>
            <a:endParaRPr lang="en-US" sz="1100"/>
          </a:p>
        </p:txBody>
      </p:sp>
      <p:sp>
        <p:nvSpPr>
          <p:cNvPr id="29" name="AutoShape 29"/>
          <p:cNvSpPr/>
          <p:nvPr/>
        </p:nvSpPr>
        <p:spPr>
          <a:xfrm>
            <a:off x="914400" y="5918200"/>
            <a:ext cx="32385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采用国家或行业发布的标准分析方法，规范样品采集、运输、保存及实验室检测全流程操作，从技术源头保障监测数据的科学性与准确性。</a:t>
            </a:r>
            <a:endParaRPr lang="en-US" sz="1100"/>
          </a:p>
        </p:txBody>
      </p:sp>
      <p:sp>
        <p:nvSpPr>
          <p:cNvPr id="30" name="AutoShape 30"/>
          <p:cNvSpPr/>
          <p:nvPr/>
        </p:nvSpPr>
        <p:spPr>
          <a:xfrm>
            <a:off x="4381500" y="5524500"/>
            <a:ext cx="3492500" cy="1206500"/>
          </a:xfrm>
          <a:prstGeom prst="roundRect">
            <a:avLst>
              <a:gd name="adj" fmla="val 0"/>
            </a:avLst>
          </a:prstGeom>
          <a:solidFill>
            <a:srgbClr val="FFFFFF">
              <a:alpha val="95000"/>
            </a:srgbClr>
          </a:solidFill>
          <a:ln w="12700" cap="flat" cmpd="sng">
            <a:solidFill>
              <a:srgbClr val="D1D5DB">
                <a:alpha val="100000"/>
              </a:srgbClr>
            </a:solidFill>
            <a:prstDash val="solid"/>
            <a:round/>
          </a:ln>
        </p:spPr>
        <p:txBody>
          <a:bodyPr vert="horz" wrap="square" lIns="63500" tIns="63500" rIns="63500" bIns="63500" rtlCol="0" anchor="ctr"/>
          <a:lstStyle/>
          <a:p>
            <a:pPr algn="ctr">
              <a:defRPr/>
            </a:pPr>
          </a:p>
        </p:txBody>
      </p:sp>
      <p:sp>
        <p:nvSpPr>
          <p:cNvPr id="31" name="AutoShape 31"/>
          <p:cNvSpPr/>
          <p:nvPr/>
        </p:nvSpPr>
        <p:spPr>
          <a:xfrm>
            <a:off x="4381500" y="5524500"/>
            <a:ext cx="50800" cy="12065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32" name="AutoShape 32"/>
          <p:cNvSpPr/>
          <p:nvPr/>
        </p:nvSpPr>
        <p:spPr>
          <a:xfrm>
            <a:off x="4533900" y="5562600"/>
            <a:ext cx="3175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全过程质控体系</a:t>
            </a:r>
            <a:endParaRPr lang="en-US" sz="1100"/>
          </a:p>
        </p:txBody>
      </p:sp>
      <p:sp>
        <p:nvSpPr>
          <p:cNvPr id="33" name="AutoShape 33"/>
          <p:cNvSpPr/>
          <p:nvPr/>
        </p:nvSpPr>
        <p:spPr>
          <a:xfrm>
            <a:off x="4533900" y="5918200"/>
            <a:ext cx="32385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建立人员资质、仪器校准、试剂管理及数据审核的全链条质控机制，通过空白样、平行样等手段进行质量控制，有效防范数据偏差。</a:t>
            </a:r>
            <a:endParaRPr lang="en-US" sz="1100"/>
          </a:p>
        </p:txBody>
      </p:sp>
      <p:sp>
        <p:nvSpPr>
          <p:cNvPr id="34" name="AutoShape 34"/>
          <p:cNvSpPr/>
          <p:nvPr/>
        </p:nvSpPr>
        <p:spPr>
          <a:xfrm>
            <a:off x="8001000" y="5524500"/>
            <a:ext cx="3492500" cy="1206500"/>
          </a:xfrm>
          <a:prstGeom prst="roundRect">
            <a:avLst>
              <a:gd name="adj" fmla="val 0"/>
            </a:avLst>
          </a:prstGeom>
          <a:solidFill>
            <a:srgbClr val="FFFFFF">
              <a:alpha val="95000"/>
            </a:srgbClr>
          </a:solidFill>
          <a:ln w="12700" cap="flat" cmpd="sng">
            <a:solidFill>
              <a:srgbClr val="D1D5DB">
                <a:alpha val="100000"/>
              </a:srgbClr>
            </a:solidFill>
            <a:prstDash val="solid"/>
            <a:round/>
          </a:ln>
        </p:spPr>
        <p:txBody>
          <a:bodyPr vert="horz" wrap="square" lIns="63500" tIns="63500" rIns="63500" bIns="63500" rtlCol="0" anchor="ctr"/>
          <a:lstStyle/>
          <a:p>
            <a:pPr algn="ctr">
              <a:defRPr/>
            </a:pPr>
          </a:p>
        </p:txBody>
      </p:sp>
      <p:sp>
        <p:nvSpPr>
          <p:cNvPr id="35" name="AutoShape 35"/>
          <p:cNvSpPr/>
          <p:nvPr/>
        </p:nvSpPr>
        <p:spPr>
          <a:xfrm>
            <a:off x="8001000" y="5524500"/>
            <a:ext cx="50800" cy="12065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36" name="AutoShape 36"/>
          <p:cNvSpPr/>
          <p:nvPr/>
        </p:nvSpPr>
        <p:spPr>
          <a:xfrm>
            <a:off x="8153400" y="5562600"/>
            <a:ext cx="3175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数据记录与公开</a:t>
            </a:r>
            <a:endParaRPr lang="en-US" sz="1100"/>
          </a:p>
        </p:txBody>
      </p:sp>
      <p:sp>
        <p:nvSpPr>
          <p:cNvPr id="37" name="AutoShape 37"/>
          <p:cNvSpPr/>
          <p:nvPr/>
        </p:nvSpPr>
        <p:spPr>
          <a:xfrm>
            <a:off x="8153400" y="5918200"/>
            <a:ext cx="32385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完整留存原始监测记录与报告，按环保部门规定的时限和格式，在官方平台主动公开监测结果，主动接受社会监督，落实企业主体责任。</a:t>
            </a:r>
            <a:endParaRPr lang="en-US"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自行监测方案核心内容详解</a:t>
            </a:r>
            <a:endParaRPr lang="en-US" sz="1100"/>
          </a:p>
        </p:txBody>
      </p:sp>
      <p:sp>
        <p:nvSpPr>
          <p:cNvPr id="4" name="AutoShape 4"/>
          <p:cNvSpPr/>
          <p:nvPr/>
        </p:nvSpPr>
        <p:spPr>
          <a:xfrm>
            <a:off x="762000" y="1524000"/>
            <a:ext cx="3492500" cy="2159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952500" y="1714500"/>
            <a:ext cx="3111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监测点位</a:t>
            </a:r>
            <a:endParaRPr lang="en-US" sz="1100"/>
          </a:p>
        </p:txBody>
      </p:sp>
      <p:sp>
        <p:nvSpPr>
          <p:cNvPr id="7" name="AutoShape 7"/>
          <p:cNvSpPr/>
          <p:nvPr/>
        </p:nvSpPr>
        <p:spPr>
          <a:xfrm>
            <a:off x="952500" y="2286000"/>
            <a:ext cx="3111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明确各排放口的具体物理位置，精确标注经纬度坐标并附现场平面示意图。确保点位具有唯一性和可追溯性，为后续样品采集、现场监测提供不可替代的精准地理依据。</a:t>
            </a:r>
            <a:endParaRPr lang="en-US" sz="1100"/>
          </a:p>
        </p:txBody>
      </p:sp>
      <p:sp>
        <p:nvSpPr>
          <p:cNvPr id="8" name="AutoShape 8"/>
          <p:cNvSpPr/>
          <p:nvPr/>
        </p:nvSpPr>
        <p:spPr>
          <a:xfrm>
            <a:off x="4445000" y="1524000"/>
            <a:ext cx="3492500" cy="2159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9" name="AutoShape 9"/>
          <p:cNvSpPr/>
          <p:nvPr/>
        </p:nvSpPr>
        <p:spPr>
          <a:xfrm>
            <a:off x="4445000" y="1524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4635500" y="1714500"/>
            <a:ext cx="3111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监测指标</a:t>
            </a:r>
            <a:endParaRPr lang="en-US" sz="1100"/>
          </a:p>
        </p:txBody>
      </p:sp>
      <p:sp>
        <p:nvSpPr>
          <p:cNvPr id="11" name="AutoShape 11"/>
          <p:cNvSpPr/>
          <p:nvPr/>
        </p:nvSpPr>
        <p:spPr>
          <a:xfrm>
            <a:off x="4635500" y="2286000"/>
            <a:ext cx="3111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严格遵循排污许可证载明事项及国家行业排放标准，确定废气、废水等污染物的具体监测项目。包含颗粒物、化学需氧量(COD)、氨氮等关键控制指标，确保指标覆盖合规要求。</a:t>
            </a:r>
            <a:endParaRPr lang="en-US" sz="1100"/>
          </a:p>
        </p:txBody>
      </p:sp>
      <p:sp>
        <p:nvSpPr>
          <p:cNvPr id="12" name="AutoShape 12"/>
          <p:cNvSpPr/>
          <p:nvPr/>
        </p:nvSpPr>
        <p:spPr>
          <a:xfrm>
            <a:off x="8128000" y="1524000"/>
            <a:ext cx="3492500" cy="2159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3" name="AutoShape 13"/>
          <p:cNvSpPr/>
          <p:nvPr/>
        </p:nvSpPr>
        <p:spPr>
          <a:xfrm>
            <a:off x="8128000" y="1524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8318500" y="1714500"/>
            <a:ext cx="3111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监测频次</a:t>
            </a:r>
            <a:endParaRPr lang="en-US" sz="1100"/>
          </a:p>
        </p:txBody>
      </p:sp>
      <p:sp>
        <p:nvSpPr>
          <p:cNvPr id="15" name="AutoShape 15"/>
          <p:cNvSpPr/>
          <p:nvPr/>
        </p:nvSpPr>
        <p:spPr>
          <a:xfrm>
            <a:off x="8318500" y="2286000"/>
            <a:ext cx="3111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结合生态环境部门监管要求与企业实际生产工况，科学设定监测周期。明确手工监测的月度/季度频次与自动在线监测的实时性要求，同时制定特殊生产工况下的加密监测执行规则。</a:t>
            </a:r>
            <a:endParaRPr lang="en-US" sz="1100"/>
          </a:p>
        </p:txBody>
      </p:sp>
      <p:sp>
        <p:nvSpPr>
          <p:cNvPr id="16" name="AutoShape 16"/>
          <p:cNvSpPr/>
          <p:nvPr/>
        </p:nvSpPr>
        <p:spPr>
          <a:xfrm>
            <a:off x="762000" y="3937000"/>
            <a:ext cx="3492500" cy="2159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7" name="AutoShape 17"/>
          <p:cNvSpPr/>
          <p:nvPr/>
        </p:nvSpPr>
        <p:spPr>
          <a:xfrm>
            <a:off x="762000" y="3937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952500" y="4127500"/>
            <a:ext cx="3111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监测方法</a:t>
            </a:r>
            <a:endParaRPr lang="en-US" sz="1100"/>
          </a:p>
        </p:txBody>
      </p:sp>
      <p:sp>
        <p:nvSpPr>
          <p:cNvPr id="19" name="AutoShape 19"/>
          <p:cNvSpPr/>
          <p:nvPr/>
        </p:nvSpPr>
        <p:spPr>
          <a:xfrm>
            <a:off x="952500" y="4699000"/>
            <a:ext cx="3111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统一采用国家发布的标准分析方法（GB/T系列）或行业通用技术规范。从样品的采集、固定保存、运输流转到实验室分析测试，全流程执行标准化作业指导书，保证监测结果的科学性。</a:t>
            </a:r>
            <a:endParaRPr lang="en-US" sz="1100"/>
          </a:p>
        </p:txBody>
      </p:sp>
      <p:sp>
        <p:nvSpPr>
          <p:cNvPr id="20" name="AutoShape 20"/>
          <p:cNvSpPr/>
          <p:nvPr/>
        </p:nvSpPr>
        <p:spPr>
          <a:xfrm>
            <a:off x="4445000" y="3937000"/>
            <a:ext cx="3492500" cy="2159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21" name="AutoShape 21"/>
          <p:cNvSpPr/>
          <p:nvPr/>
        </p:nvSpPr>
        <p:spPr>
          <a:xfrm>
            <a:off x="4445000" y="3937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2" name="AutoShape 22"/>
          <p:cNvSpPr/>
          <p:nvPr/>
        </p:nvSpPr>
        <p:spPr>
          <a:xfrm>
            <a:off x="4635500" y="4127500"/>
            <a:ext cx="3111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质量保证与控制</a:t>
            </a:r>
            <a:endParaRPr lang="en-US" sz="1100"/>
          </a:p>
        </p:txBody>
      </p:sp>
      <p:sp>
        <p:nvSpPr>
          <p:cNvPr id="23" name="AutoShape 23"/>
          <p:cNvSpPr/>
          <p:nvPr/>
        </p:nvSpPr>
        <p:spPr>
          <a:xfrm>
            <a:off x="4635500" y="4699000"/>
            <a:ext cx="3111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建立全过程质量管控体系，涵盖人员专业资质审核、监测仪器定期校准、现场平行样测定、实验室空白实验等关键环节。通过多重质控手段，有效消除误差，保障监测数据的准确可靠。</a:t>
            </a:r>
            <a:endParaRPr lang="en-US" sz="1100"/>
          </a:p>
        </p:txBody>
      </p:sp>
      <p:sp>
        <p:nvSpPr>
          <p:cNvPr id="24" name="AutoShape 24"/>
          <p:cNvSpPr/>
          <p:nvPr/>
        </p:nvSpPr>
        <p:spPr>
          <a:xfrm>
            <a:off x="8128000" y="3937000"/>
            <a:ext cx="3492500" cy="2159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25" name="AutoShape 25"/>
          <p:cNvSpPr/>
          <p:nvPr/>
        </p:nvSpPr>
        <p:spPr>
          <a:xfrm>
            <a:off x="8128000" y="3937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6" name="AutoShape 26"/>
          <p:cNvSpPr/>
          <p:nvPr/>
        </p:nvSpPr>
        <p:spPr>
          <a:xfrm>
            <a:off x="8318500" y="4127500"/>
            <a:ext cx="3111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数据记录与公开</a:t>
            </a:r>
            <a:endParaRPr lang="en-US" sz="1100"/>
          </a:p>
        </p:txBody>
      </p:sp>
      <p:sp>
        <p:nvSpPr>
          <p:cNvPr id="27" name="AutoShape 27"/>
          <p:cNvSpPr/>
          <p:nvPr/>
        </p:nvSpPr>
        <p:spPr>
          <a:xfrm>
            <a:off x="8318500" y="4699000"/>
            <a:ext cx="3111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制定标准化的数据记录与档案管理制度，确保原始记录可复现。严格按法定时限完成监测报告编制，并依法向生态环境主管部门报送，同时按要求向社会公开环境监测结果，接受公众监督。</a:t>
            </a:r>
            <a:endParaRPr lang="en-US"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16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2.3 自行监测的实施要求</a:t>
            </a:r>
            <a:endParaRPr lang="en-US" sz="1100"/>
          </a:p>
        </p:txBody>
      </p:sp>
      <p:sp>
        <p:nvSpPr>
          <p:cNvPr id="4" name="AutoShape 4"/>
          <p:cNvSpPr/>
          <p:nvPr/>
        </p:nvSpPr>
        <p:spPr>
          <a:xfrm>
            <a:off x="762000" y="1524000"/>
            <a:ext cx="3492500" cy="4572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952500" y="1714500"/>
            <a:ext cx="31115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监测方式分类</a:t>
            </a:r>
            <a:endParaRPr lang="en-US" sz="1100"/>
          </a:p>
        </p:txBody>
      </p:sp>
      <p:sp>
        <p:nvSpPr>
          <p:cNvPr id="7" name="AutoShape 7"/>
          <p:cNvSpPr/>
          <p:nvPr/>
        </p:nvSpPr>
        <p:spPr>
          <a:xfrm>
            <a:off x="952500" y="2413000"/>
            <a:ext cx="3111500" cy="1714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079500" y="2540000"/>
            <a:ext cx="2857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自动监测（关键排放口核心手段）</a:t>
            </a:r>
            <a:endParaRPr lang="en-US" sz="1100"/>
          </a:p>
        </p:txBody>
      </p:sp>
      <p:sp>
        <p:nvSpPr>
          <p:cNvPr id="9" name="AutoShape 9"/>
          <p:cNvSpPr/>
          <p:nvPr/>
        </p:nvSpPr>
        <p:spPr>
          <a:xfrm>
            <a:off x="1079500" y="2984500"/>
            <a:ext cx="2857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针对重点管理单位的关键排放口，必须安装、使用并维护符合国家标准的自动监测设备。监测数据需实时传输并与生态环境主管部门联网，确保数据的时效性与准确性，实现全天候连续监控。</a:t>
            </a:r>
            <a:endParaRPr lang="en-US" sz="1100"/>
          </a:p>
        </p:txBody>
      </p:sp>
      <p:sp>
        <p:nvSpPr>
          <p:cNvPr id="10" name="AutoShape 10"/>
          <p:cNvSpPr/>
          <p:nvPr/>
        </p:nvSpPr>
        <p:spPr>
          <a:xfrm>
            <a:off x="952500" y="4318000"/>
            <a:ext cx="3111500" cy="1651000"/>
          </a:xfrm>
          <a:prstGeom prst="roundRect">
            <a:avLst>
              <a:gd name="adj" fmla="val 0"/>
            </a:avLst>
          </a:prstGeom>
          <a:solidFill>
            <a:srgbClr val="DCDCDC">
              <a:alpha val="25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1079500" y="4419600"/>
            <a:ext cx="2857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手工监测（辅助与补充）</a:t>
            </a:r>
            <a:endParaRPr lang="en-US" sz="1100"/>
          </a:p>
        </p:txBody>
      </p:sp>
      <p:sp>
        <p:nvSpPr>
          <p:cNvPr id="12" name="AutoShape 12"/>
          <p:cNvSpPr/>
          <p:nvPr/>
        </p:nvSpPr>
        <p:spPr>
          <a:xfrm>
            <a:off x="1079500" y="4826000"/>
            <a:ext cx="2857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适用于非关键排放口或作为自动监测的补充验证手段。需严格遵循国家监测技术规范进行人工采样与实验室分析，操作过程需规范留痕，保证监测结果的科学性与可比性。</a:t>
            </a:r>
            <a:endParaRPr lang="en-US" sz="1100"/>
          </a:p>
        </p:txBody>
      </p:sp>
      <p:sp>
        <p:nvSpPr>
          <p:cNvPr id="13" name="AutoShape 13"/>
          <p:cNvSpPr/>
          <p:nvPr/>
        </p:nvSpPr>
        <p:spPr>
          <a:xfrm>
            <a:off x="4470400" y="1524000"/>
            <a:ext cx="3492500" cy="4572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4" name="AutoShape 14"/>
          <p:cNvSpPr/>
          <p:nvPr/>
        </p:nvSpPr>
        <p:spPr>
          <a:xfrm>
            <a:off x="4470400" y="1524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4660900" y="1714500"/>
            <a:ext cx="31115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视频监控硬性规定</a:t>
            </a:r>
            <a:endParaRPr lang="en-US" sz="1100"/>
          </a:p>
        </p:txBody>
      </p:sp>
      <p:sp>
        <p:nvSpPr>
          <p:cNvPr id="16" name="AutoShape 16"/>
          <p:cNvSpPr/>
          <p:nvPr/>
        </p:nvSpPr>
        <p:spPr>
          <a:xfrm>
            <a:off x="4660900" y="2413000"/>
            <a:ext cx="3111500" cy="1714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4787900" y="2540000"/>
            <a:ext cx="2857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法规强制联网义务</a:t>
            </a:r>
            <a:endParaRPr lang="en-US" sz="1100"/>
          </a:p>
        </p:txBody>
      </p:sp>
      <p:sp>
        <p:nvSpPr>
          <p:cNvPr id="18" name="AutoShape 18"/>
          <p:cNvSpPr/>
          <p:nvPr/>
        </p:nvSpPr>
        <p:spPr>
          <a:xfrm>
            <a:off x="4787900" y="2984500"/>
            <a:ext cx="2857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依据《生态环境监测条例》第二十一条，自行监测的主要点位应当同步安装视频监控设备。监控范围需覆盖监测断面与采样区域，设备需稳定运行并与监管平台联网，实现过程可视化留痕。</a:t>
            </a:r>
            <a:endParaRPr lang="en-US" sz="1100"/>
          </a:p>
        </p:txBody>
      </p:sp>
      <p:sp>
        <p:nvSpPr>
          <p:cNvPr id="19" name="AutoShape 19"/>
          <p:cNvSpPr/>
          <p:nvPr/>
        </p:nvSpPr>
        <p:spPr>
          <a:xfrm>
            <a:off x="4660900" y="4318000"/>
            <a:ext cx="3111500" cy="1651000"/>
          </a:xfrm>
          <a:prstGeom prst="roundRect">
            <a:avLst>
              <a:gd name="adj" fmla="val 0"/>
            </a:avLst>
          </a:prstGeom>
          <a:solidFill>
            <a:srgbClr val="DCDCDC">
              <a:alpha val="25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4787900" y="4419600"/>
            <a:ext cx="2857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透明化与可追溯性</a:t>
            </a:r>
            <a:endParaRPr lang="en-US" sz="1100"/>
          </a:p>
        </p:txBody>
      </p:sp>
      <p:sp>
        <p:nvSpPr>
          <p:cNvPr id="21" name="AutoShape 21"/>
          <p:cNvSpPr/>
          <p:nvPr/>
        </p:nvSpPr>
        <p:spPr>
          <a:xfrm>
            <a:off x="4787900" y="4826000"/>
            <a:ext cx="2857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视频监控不仅是合规要求，更是防范数据失真的重要技术手段。通过实时影像记录，为环境执法、异常溯源提供直观证据，有效强化企业环境管理的主体责任与过程管控能力。</a:t>
            </a:r>
            <a:endParaRPr lang="en-US" sz="1100"/>
          </a:p>
        </p:txBody>
      </p:sp>
      <p:sp>
        <p:nvSpPr>
          <p:cNvPr id="22" name="AutoShape 22"/>
          <p:cNvSpPr/>
          <p:nvPr/>
        </p:nvSpPr>
        <p:spPr>
          <a:xfrm>
            <a:off x="8191500" y="1524000"/>
            <a:ext cx="3492500" cy="4572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23" name="AutoShape 23"/>
          <p:cNvSpPr/>
          <p:nvPr/>
        </p:nvSpPr>
        <p:spPr>
          <a:xfrm>
            <a:off x="8191500" y="1524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4" name="AutoShape 24"/>
          <p:cNvSpPr/>
          <p:nvPr/>
        </p:nvSpPr>
        <p:spPr>
          <a:xfrm>
            <a:off x="8382000" y="1714500"/>
            <a:ext cx="31115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工况溯源执行标准</a:t>
            </a:r>
            <a:endParaRPr lang="en-US" sz="1100"/>
          </a:p>
        </p:txBody>
      </p:sp>
      <p:sp>
        <p:nvSpPr>
          <p:cNvPr id="25" name="AutoShape 25"/>
          <p:cNvSpPr/>
          <p:nvPr/>
        </p:nvSpPr>
        <p:spPr>
          <a:xfrm>
            <a:off x="8382000" y="2413000"/>
            <a:ext cx="3111500" cy="1714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26" name="AutoShape 26"/>
          <p:cNvSpPr/>
          <p:nvPr/>
        </p:nvSpPr>
        <p:spPr>
          <a:xfrm>
            <a:off x="8509000" y="2540000"/>
            <a:ext cx="2857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核心信息必须如实记录</a:t>
            </a:r>
            <a:endParaRPr lang="en-US" sz="1100"/>
          </a:p>
        </p:txBody>
      </p:sp>
      <p:sp>
        <p:nvSpPr>
          <p:cNvPr id="27" name="AutoShape 27"/>
          <p:cNvSpPr/>
          <p:nvPr/>
        </p:nvSpPr>
        <p:spPr>
          <a:xfrm>
            <a:off x="8509000" y="2984500"/>
            <a:ext cx="2857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在采用手工监测方式时，必须同步记录监测时段内的实际工况。核心要素包括：生产设施的运行负荷百分比、污染防治设施的运行状态（开启/停运/异常）以及影响污染物排放的关键工艺参数。</a:t>
            </a:r>
            <a:endParaRPr lang="en-US" sz="1100"/>
          </a:p>
        </p:txBody>
      </p:sp>
      <p:sp>
        <p:nvSpPr>
          <p:cNvPr id="28" name="AutoShape 28"/>
          <p:cNvSpPr/>
          <p:nvPr/>
        </p:nvSpPr>
        <p:spPr>
          <a:xfrm>
            <a:off x="8382000" y="4318000"/>
            <a:ext cx="3111500" cy="1651000"/>
          </a:xfrm>
          <a:prstGeom prst="roundRect">
            <a:avLst>
              <a:gd name="adj" fmla="val 0"/>
            </a:avLst>
          </a:prstGeom>
          <a:solidFill>
            <a:srgbClr val="DCDCDC">
              <a:alpha val="25000"/>
            </a:srgbClr>
          </a:solidFill>
          <a:ln w="25400" cap="flat" cmpd="sng">
            <a:noFill/>
            <a:prstDash val="solid"/>
            <a:round/>
          </a:ln>
        </p:spPr>
        <p:txBody>
          <a:bodyPr vert="horz" wrap="square" lIns="63500" tIns="63500" rIns="63500" bIns="63500" rtlCol="0" anchor="ctr"/>
          <a:lstStyle/>
          <a:p>
            <a:pPr algn="ctr">
              <a:defRPr/>
            </a:pPr>
          </a:p>
        </p:txBody>
      </p:sp>
      <p:sp>
        <p:nvSpPr>
          <p:cNvPr id="29" name="AutoShape 29"/>
          <p:cNvSpPr/>
          <p:nvPr/>
        </p:nvSpPr>
        <p:spPr>
          <a:xfrm>
            <a:off x="8509000" y="4419600"/>
            <a:ext cx="2857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数据有效性的根本保障</a:t>
            </a:r>
            <a:endParaRPr lang="en-US" sz="1100"/>
          </a:p>
        </p:txBody>
      </p:sp>
      <p:sp>
        <p:nvSpPr>
          <p:cNvPr id="30" name="AutoShape 30"/>
          <p:cNvSpPr/>
          <p:nvPr/>
        </p:nvSpPr>
        <p:spPr>
          <a:xfrm>
            <a:off x="8509000" y="4826000"/>
            <a:ext cx="2857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真实的工况记录是监测数据具有代表性的核心前提。缺乏工况支撑或记录不实，将导致监测结果无法反映企业实际排污状况，其数据也将被视为无效，无法作为环境管理与执法的依据。</a:t>
            </a:r>
            <a:endParaRPr lang="en-US" sz="1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自行监测案例：污水处理厂</a:t>
            </a:r>
            <a:endParaRPr lang="en-US" sz="1100"/>
          </a:p>
        </p:txBody>
      </p:sp>
      <p:sp>
        <p:nvSpPr>
          <p:cNvPr id="4" name="AutoShape 4"/>
          <p:cNvSpPr/>
          <p:nvPr/>
        </p:nvSpPr>
        <p:spPr>
          <a:xfrm>
            <a:off x="762000" y="1524000"/>
            <a:ext cx="2667000" cy="2413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266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952500" y="1714500"/>
            <a:ext cx="2286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监测点位设置</a:t>
            </a:r>
            <a:endParaRPr lang="en-US" sz="1100"/>
          </a:p>
        </p:txBody>
      </p:sp>
      <p:sp>
        <p:nvSpPr>
          <p:cNvPr id="7" name="AutoShape 7"/>
          <p:cNvSpPr/>
          <p:nvPr/>
        </p:nvSpPr>
        <p:spPr>
          <a:xfrm>
            <a:off x="952500" y="2286000"/>
            <a:ext cx="2286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覆盖核心排放节点，明确以总排口为关键监控点，同时将各生产车间的工艺排放口纳入监测范围，形成从源头到最终排放的全流程点位覆盖体系。</a:t>
            </a:r>
            <a:endParaRPr lang="en-US" sz="1100"/>
          </a:p>
        </p:txBody>
      </p:sp>
      <p:sp>
        <p:nvSpPr>
          <p:cNvPr id="8" name="AutoShape 8"/>
          <p:cNvSpPr/>
          <p:nvPr/>
        </p:nvSpPr>
        <p:spPr>
          <a:xfrm>
            <a:off x="3556000" y="1524000"/>
            <a:ext cx="2667000" cy="2413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9" name="AutoShape 9"/>
          <p:cNvSpPr/>
          <p:nvPr/>
        </p:nvSpPr>
        <p:spPr>
          <a:xfrm>
            <a:off x="3556000" y="1524000"/>
            <a:ext cx="266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3746500" y="1714500"/>
            <a:ext cx="2286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核心监测指标</a:t>
            </a:r>
            <a:endParaRPr lang="en-US" sz="1100"/>
          </a:p>
        </p:txBody>
      </p:sp>
      <p:sp>
        <p:nvSpPr>
          <p:cNvPr id="11" name="AutoShape 11"/>
          <p:cNvSpPr/>
          <p:nvPr/>
        </p:nvSpPr>
        <p:spPr>
          <a:xfrm>
            <a:off x="3746500" y="2286000"/>
            <a:ext cx="2286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聚焦关键水质参数，包括反映有机物污染的化学需氧量(COD)、氨氮(NH3-N)，以及表征水体富营养化的总磷(TP)、总氮(TN)，并实时监控pH值等基础指标。</a:t>
            </a:r>
            <a:endParaRPr lang="en-US" sz="1100"/>
          </a:p>
        </p:txBody>
      </p:sp>
      <p:sp>
        <p:nvSpPr>
          <p:cNvPr id="12" name="AutoShape 12"/>
          <p:cNvSpPr/>
          <p:nvPr/>
        </p:nvSpPr>
        <p:spPr>
          <a:xfrm>
            <a:off x="6350000" y="1524000"/>
            <a:ext cx="2667000" cy="2413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3" name="AutoShape 13"/>
          <p:cNvSpPr/>
          <p:nvPr/>
        </p:nvSpPr>
        <p:spPr>
          <a:xfrm>
            <a:off x="6350000" y="1524000"/>
            <a:ext cx="266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6540500" y="1714500"/>
            <a:ext cx="2286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分级监测模式</a:t>
            </a:r>
            <a:endParaRPr lang="en-US" sz="1100"/>
          </a:p>
        </p:txBody>
      </p:sp>
      <p:sp>
        <p:nvSpPr>
          <p:cNvPr id="15" name="AutoShape 15"/>
          <p:cNvSpPr/>
          <p:nvPr/>
        </p:nvSpPr>
        <p:spPr>
          <a:xfrm>
            <a:off x="6540500" y="2286000"/>
            <a:ext cx="2286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总排口实施24小时自动在线监测，数据实时上传监管平台；车间排放口采用规范化手工监测，按日或生产班次开展采样分析，实现自动化与人工核查的互补。</a:t>
            </a:r>
            <a:endParaRPr lang="en-US" sz="1100"/>
          </a:p>
        </p:txBody>
      </p:sp>
      <p:sp>
        <p:nvSpPr>
          <p:cNvPr id="16" name="AutoShape 16"/>
          <p:cNvSpPr/>
          <p:nvPr/>
        </p:nvSpPr>
        <p:spPr>
          <a:xfrm>
            <a:off x="9144000" y="1524000"/>
            <a:ext cx="2667000" cy="2413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7" name="AutoShape 17"/>
          <p:cNvSpPr/>
          <p:nvPr/>
        </p:nvSpPr>
        <p:spPr>
          <a:xfrm>
            <a:off x="9144000" y="1524000"/>
            <a:ext cx="266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9334500" y="1714500"/>
            <a:ext cx="2286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全流程视频留证</a:t>
            </a:r>
            <a:endParaRPr lang="en-US" sz="1100"/>
          </a:p>
        </p:txBody>
      </p:sp>
      <p:sp>
        <p:nvSpPr>
          <p:cNvPr id="19" name="AutoShape 19"/>
          <p:cNvSpPr/>
          <p:nvPr/>
        </p:nvSpPr>
        <p:spPr>
          <a:xfrm>
            <a:off x="9334500" y="2286000"/>
            <a:ext cx="2286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在总排口自动监测设备运行区域及人工采样口部署高清摄像头，对监测数据采集、水样提取等关键操作环节进行不间断视频记录，确保监测过程可追溯。</a:t>
            </a:r>
            <a:endParaRPr lang="en-US" sz="1100"/>
          </a:p>
        </p:txBody>
      </p:sp>
      <p:sp>
        <p:nvSpPr>
          <p:cNvPr id="20" name="AutoShape 20"/>
          <p:cNvSpPr/>
          <p:nvPr/>
        </p:nvSpPr>
        <p:spPr>
          <a:xfrm>
            <a:off x="762000" y="4191000"/>
            <a:ext cx="11049000" cy="2032000"/>
          </a:xfrm>
          <a:prstGeom prst="roundRect">
            <a:avLst>
              <a:gd name="adj" fmla="val 0"/>
            </a:avLst>
          </a:prstGeom>
          <a:solidFill>
            <a:srgbClr val="228B22">
              <a:alpha val="9000"/>
            </a:srgbClr>
          </a:solidFill>
          <a:ln w="12700" cap="flat" cmpd="sng">
            <a:solidFill>
              <a:srgbClr val="228B22">
                <a:alpha val="40000"/>
              </a:srgbClr>
            </a:solidFill>
            <a:prstDash val="solid"/>
            <a:round/>
          </a:ln>
        </p:spPr>
        <p:txBody>
          <a:bodyPr vert="horz" wrap="square" lIns="63500" tIns="63500" rIns="63500" bIns="63500" rtlCol="0" anchor="ctr"/>
          <a:lstStyle/>
          <a:p>
            <a:pPr algn="ctr">
              <a:defRPr/>
            </a:pPr>
          </a:p>
        </p:txBody>
      </p:sp>
      <p:sp>
        <p:nvSpPr>
          <p:cNvPr id="21" name="AutoShape 21"/>
          <p:cNvSpPr/>
          <p:nvPr/>
        </p:nvSpPr>
        <p:spPr>
          <a:xfrm>
            <a:off x="762000" y="4191000"/>
            <a:ext cx="50800" cy="20320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2" name="AutoShape 22"/>
          <p:cNvSpPr/>
          <p:nvPr/>
        </p:nvSpPr>
        <p:spPr>
          <a:xfrm>
            <a:off x="1016000" y="4381500"/>
            <a:ext cx="10414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合规与效能并重的监测体系构建</a:t>
            </a:r>
            <a:endParaRPr lang="en-US" sz="1100"/>
          </a:p>
        </p:txBody>
      </p:sp>
      <p:sp>
        <p:nvSpPr>
          <p:cNvPr id="23" name="AutoShape 23"/>
          <p:cNvSpPr/>
          <p:nvPr/>
        </p:nvSpPr>
        <p:spPr>
          <a:xfrm>
            <a:off x="1016000" y="4953000"/>
            <a:ext cx="10414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323232"/>
                </a:solidFill>
                <a:latin typeface="Noto Sans SC" panose="020B0200000000000000" charset="-122"/>
                <a:ea typeface="Noto Sans SC" panose="020B0200000000000000" charset="-122"/>
                <a:cs typeface="Noto Sans SC" panose="020B0200000000000000" charset="-122"/>
                <a:sym typeface="Noto Sans SC" panose="020B0200000000000000" charset="-122"/>
              </a:rPr>
              <a:t>城市污水处理厂作为重点排污单位，其自行监测方案的科学落地是环境管理的核心环节。通过“自动+手工”的双重监测手段与可视化视频监控相结合，不仅满足了环保法规对数据真实性和时效性的严格要求，更能帮助运营方及时掌握水质动态、优化处理工艺，从源头把控出水质量，切实履行企业的生态环境保护主体责任，保障城市水生态安全。</a:t>
            </a:r>
            <a:endParaRPr lang="en-US"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16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自行监测案例：造纸企业</a:t>
            </a:r>
            <a:endParaRPr lang="en-US" sz="1100"/>
          </a:p>
        </p:txBody>
      </p:sp>
      <p:sp>
        <p:nvSpPr>
          <p:cNvPr id="4" name="AutoShape 4"/>
          <p:cNvSpPr/>
          <p:nvPr/>
        </p:nvSpPr>
        <p:spPr>
          <a:xfrm>
            <a:off x="762000" y="1524000"/>
            <a:ext cx="5270500" cy="2349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5270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016000" y="1714500"/>
            <a:ext cx="4762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核心监测点位布局</a:t>
            </a:r>
            <a:endParaRPr lang="en-US" sz="1100"/>
          </a:p>
        </p:txBody>
      </p:sp>
      <p:sp>
        <p:nvSpPr>
          <p:cNvPr id="7" name="AutoShape 7"/>
          <p:cNvSpPr/>
          <p:nvPr/>
        </p:nvSpPr>
        <p:spPr>
          <a:xfrm>
            <a:off x="1016000" y="2286000"/>
            <a:ext cx="47625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针对造纸行业高污染特性，严格覆盖核心排放环节。包括锅炉烟气排放口（源头废气控制）、生产废水总排口（最终排放把关），以及各细分工艺段的废水排放口（过程管控），形成从生产前端到末端的全流程点位网络。</a:t>
            </a:r>
            <a:endParaRPr lang="en-US" sz="1100"/>
          </a:p>
        </p:txBody>
      </p:sp>
      <p:sp>
        <p:nvSpPr>
          <p:cNvPr id="8" name="AutoShape 8"/>
          <p:cNvSpPr/>
          <p:nvPr/>
        </p:nvSpPr>
        <p:spPr>
          <a:xfrm>
            <a:off x="6223000" y="1524000"/>
            <a:ext cx="5270500" cy="2349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9" name="AutoShape 9"/>
          <p:cNvSpPr/>
          <p:nvPr/>
        </p:nvSpPr>
        <p:spPr>
          <a:xfrm>
            <a:off x="6223000" y="1524000"/>
            <a:ext cx="5270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6477000" y="1714500"/>
            <a:ext cx="4762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关键污染因子指标</a:t>
            </a:r>
            <a:endParaRPr lang="en-US" sz="1100"/>
          </a:p>
        </p:txBody>
      </p:sp>
      <p:sp>
        <p:nvSpPr>
          <p:cNvPr id="11" name="AutoShape 11"/>
          <p:cNvSpPr/>
          <p:nvPr/>
        </p:nvSpPr>
        <p:spPr>
          <a:xfrm>
            <a:off x="6477000" y="2286000"/>
            <a:ext cx="47625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废气重点监测二氧化硫(SO₂)、氮氧化物(NOₓ)及颗粒物等大气污染物；废水监测涵盖化学需氧量(COD)、生化需氧量(BOD)、悬浮物(SS)、pH值及色度等关键指标，精准反映制浆、抄纸等工艺环节的水质与大气排放达标情况。</a:t>
            </a:r>
            <a:endParaRPr lang="en-US" sz="1100"/>
          </a:p>
        </p:txBody>
      </p:sp>
      <p:sp>
        <p:nvSpPr>
          <p:cNvPr id="12" name="AutoShape 12"/>
          <p:cNvSpPr/>
          <p:nvPr/>
        </p:nvSpPr>
        <p:spPr>
          <a:xfrm>
            <a:off x="762000" y="4064000"/>
            <a:ext cx="5270500" cy="2349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3" name="AutoShape 13"/>
          <p:cNvSpPr/>
          <p:nvPr/>
        </p:nvSpPr>
        <p:spPr>
          <a:xfrm>
            <a:off x="762000" y="4064000"/>
            <a:ext cx="5270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1016000" y="4254500"/>
            <a:ext cx="4762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分级监测技术手段</a:t>
            </a:r>
            <a:endParaRPr lang="en-US" sz="1100"/>
          </a:p>
        </p:txBody>
      </p:sp>
      <p:sp>
        <p:nvSpPr>
          <p:cNvPr id="15" name="AutoShape 15"/>
          <p:cNvSpPr/>
          <p:nvPr/>
        </p:nvSpPr>
        <p:spPr>
          <a:xfrm>
            <a:off x="1016000" y="4826000"/>
            <a:ext cx="47625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实施自动化与人工结合的双重监测机制。锅炉烟气与废水总排口安装CEMS等自动监测设备，实现24小时连续数据采集；车间废水排放口采用定期手工监测，灵活补充瞬时排放数据，确保监测结果的时效性与准确性。</a:t>
            </a:r>
            <a:endParaRPr lang="en-US" sz="1100"/>
          </a:p>
        </p:txBody>
      </p:sp>
      <p:sp>
        <p:nvSpPr>
          <p:cNvPr id="16" name="AutoShape 16"/>
          <p:cNvSpPr/>
          <p:nvPr/>
        </p:nvSpPr>
        <p:spPr>
          <a:xfrm>
            <a:off x="6223000" y="4064000"/>
            <a:ext cx="5270500" cy="2349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7" name="AutoShape 17"/>
          <p:cNvSpPr/>
          <p:nvPr/>
        </p:nvSpPr>
        <p:spPr>
          <a:xfrm>
            <a:off x="6223000" y="4064000"/>
            <a:ext cx="5270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6477000" y="4254500"/>
            <a:ext cx="4762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全场景视频风控体系</a:t>
            </a:r>
            <a:endParaRPr lang="en-US" sz="1100"/>
          </a:p>
        </p:txBody>
      </p:sp>
      <p:sp>
        <p:nvSpPr>
          <p:cNvPr id="19" name="AutoShape 19"/>
          <p:cNvSpPr/>
          <p:nvPr/>
        </p:nvSpPr>
        <p:spPr>
          <a:xfrm>
            <a:off x="6477000" y="4826000"/>
            <a:ext cx="47625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监控范围实现无死角覆盖，不仅包含所有自动监测设备房以保障设备正常运行，还延伸至各手工采样点，记录采样全过程。通过可视化手段强化过程监管，有效防范数据造假与人为干扰，为环境管理提供可追溯的客观影像依据。</a:t>
            </a:r>
            <a:endParaRPr lang="en-US"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16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排污许可常见问题解答</a:t>
            </a:r>
            <a:endParaRPr lang="en-US" sz="1100"/>
          </a:p>
        </p:txBody>
      </p:sp>
      <p:sp>
        <p:nvSpPr>
          <p:cNvPr id="4" name="AutoShape 4"/>
          <p:cNvSpPr/>
          <p:nvPr/>
        </p:nvSpPr>
        <p:spPr>
          <a:xfrm>
            <a:off x="762000" y="1524000"/>
            <a:ext cx="3429000" cy="45720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3429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762000" y="1778000"/>
            <a:ext cx="762000" cy="406400"/>
          </a:xfrm>
          <a:prstGeom prst="roundRect">
            <a:avLst>
              <a:gd name="adj" fmla="val 0"/>
            </a:avLst>
          </a:prstGeom>
          <a:solidFill>
            <a:srgbClr val="228B22">
              <a:alpha val="12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762000" y="1803400"/>
            <a:ext cx="762000" cy="3556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Q1</a:t>
            </a:r>
            <a:endParaRPr lang="en-US" sz="1100"/>
          </a:p>
        </p:txBody>
      </p:sp>
      <p:sp>
        <p:nvSpPr>
          <p:cNvPr id="8" name="AutoShape 8"/>
          <p:cNvSpPr/>
          <p:nvPr/>
        </p:nvSpPr>
        <p:spPr>
          <a:xfrm>
            <a:off x="1651000" y="1790700"/>
            <a:ext cx="2413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许可证有效期多久？</a:t>
            </a:r>
            <a:endParaRPr lang="en-US" sz="1100"/>
          </a:p>
        </p:txBody>
      </p:sp>
      <p:cxnSp>
        <p:nvCxnSpPr>
          <p:cNvPr id="9" name="Connector 9"/>
          <p:cNvCxnSpPr/>
          <p:nvPr/>
        </p:nvCxnSpPr>
        <p:spPr>
          <a:xfrm rot="-14323">
            <a:off x="952513" y="2406650"/>
            <a:ext cx="3048000" cy="12700"/>
          </a:xfrm>
          <a:prstGeom prst="straightConnector1">
            <a:avLst/>
          </a:prstGeom>
          <a:solidFill>
            <a:srgbClr val="DEE0E3">
              <a:alpha val="100000"/>
            </a:srgbClr>
          </a:solidFill>
          <a:ln w="12700" cap="flat" cmpd="sng">
            <a:solidFill>
              <a:srgbClr val="228B22">
                <a:alpha val="15000"/>
              </a:srgbClr>
            </a:solidFill>
            <a:prstDash val="dash"/>
            <a:round/>
            <a:headEnd type="none" w="med" len="med"/>
            <a:tailEnd type="none" w="med" len="med"/>
          </a:ln>
        </p:spPr>
      </p:cxnSp>
      <p:sp>
        <p:nvSpPr>
          <p:cNvPr id="10" name="AutoShape 10"/>
          <p:cNvSpPr/>
          <p:nvPr/>
        </p:nvSpPr>
        <p:spPr>
          <a:xfrm>
            <a:off x="952500" y="2667000"/>
            <a:ext cx="3048000" cy="1079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1079500" y="2768600"/>
            <a:ext cx="2794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有效期为 5 年。</a:t>
            </a: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企业需在有效期届满前 60 日，向审批部门提出延续申请，避免过期失效。</a:t>
            </a:r>
            <a:endParaRPr lang="en-US" sz="1100"/>
          </a:p>
        </p:txBody>
      </p:sp>
      <p:sp>
        <p:nvSpPr>
          <p:cNvPr id="12" name="AutoShape 12"/>
          <p:cNvSpPr/>
          <p:nvPr/>
        </p:nvSpPr>
        <p:spPr>
          <a:xfrm>
            <a:off x="952500" y="4064000"/>
            <a:ext cx="3048000" cy="177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若未按时申请延续，原许可证到期后将自动失效。在此期间继续排污属于无证排污行为，企业将面临行政处罚及法律责任。建议提前规划时间窗口，预留审批流程所需周期。</a:t>
            </a:r>
            <a:endParaRPr lang="en-US" sz="1100"/>
          </a:p>
        </p:txBody>
      </p:sp>
      <p:sp>
        <p:nvSpPr>
          <p:cNvPr id="13" name="AutoShape 13"/>
          <p:cNvSpPr/>
          <p:nvPr/>
        </p:nvSpPr>
        <p:spPr>
          <a:xfrm>
            <a:off x="4445000" y="1524000"/>
            <a:ext cx="3429000" cy="45720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4" name="AutoShape 14"/>
          <p:cNvSpPr/>
          <p:nvPr/>
        </p:nvSpPr>
        <p:spPr>
          <a:xfrm>
            <a:off x="4445000" y="1524000"/>
            <a:ext cx="3429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4445000" y="1778000"/>
            <a:ext cx="762000" cy="406400"/>
          </a:xfrm>
          <a:prstGeom prst="roundRect">
            <a:avLst>
              <a:gd name="adj" fmla="val 0"/>
            </a:avLst>
          </a:prstGeom>
          <a:solidFill>
            <a:srgbClr val="228B22">
              <a:alpha val="12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4445000" y="1803400"/>
            <a:ext cx="762000" cy="3556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Q2</a:t>
            </a:r>
            <a:endParaRPr lang="en-US" sz="1100"/>
          </a:p>
        </p:txBody>
      </p:sp>
      <p:sp>
        <p:nvSpPr>
          <p:cNvPr id="17" name="AutoShape 17"/>
          <p:cNvSpPr/>
          <p:nvPr/>
        </p:nvSpPr>
        <p:spPr>
          <a:xfrm>
            <a:off x="5334000" y="1790700"/>
            <a:ext cx="2413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企业更名需变更吗？</a:t>
            </a:r>
            <a:endParaRPr lang="en-US" sz="1100"/>
          </a:p>
        </p:txBody>
      </p:sp>
      <p:cxnSp>
        <p:nvCxnSpPr>
          <p:cNvPr id="18" name="Connector 18"/>
          <p:cNvCxnSpPr/>
          <p:nvPr/>
        </p:nvCxnSpPr>
        <p:spPr>
          <a:xfrm rot="-14323">
            <a:off x="4635513" y="2406650"/>
            <a:ext cx="3048000" cy="12700"/>
          </a:xfrm>
          <a:prstGeom prst="straightConnector1">
            <a:avLst/>
          </a:prstGeom>
          <a:solidFill>
            <a:srgbClr val="DEE0E3">
              <a:alpha val="100000"/>
            </a:srgbClr>
          </a:solidFill>
          <a:ln w="12700" cap="flat" cmpd="sng">
            <a:solidFill>
              <a:srgbClr val="228B22">
                <a:alpha val="15000"/>
              </a:srgbClr>
            </a:solidFill>
            <a:prstDash val="dash"/>
            <a:round/>
            <a:headEnd type="none" w="med" len="med"/>
            <a:tailEnd type="none" w="med" len="med"/>
          </a:ln>
        </p:spPr>
      </p:cxnSp>
      <p:sp>
        <p:nvSpPr>
          <p:cNvPr id="19" name="AutoShape 19"/>
          <p:cNvSpPr/>
          <p:nvPr/>
        </p:nvSpPr>
        <p:spPr>
          <a:xfrm>
            <a:off x="4635500" y="2667000"/>
            <a:ext cx="3048000" cy="1079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4762500" y="2768600"/>
            <a:ext cx="2794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必须申请变更。</a:t>
            </a: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当企业名称、住所、法人等核心主体信息发生变动时，需及时更新证件信息。</a:t>
            </a:r>
            <a:endParaRPr lang="en-US" sz="1100"/>
          </a:p>
        </p:txBody>
      </p:sp>
      <p:sp>
        <p:nvSpPr>
          <p:cNvPr id="21" name="AutoShape 21"/>
          <p:cNvSpPr/>
          <p:nvPr/>
        </p:nvSpPr>
        <p:spPr>
          <a:xfrm>
            <a:off x="4635500" y="4064000"/>
            <a:ext cx="3048000" cy="177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法定时限为变更之日起 30 日内。未及时变更可能导致在环保执法、项目申报及企业信用系统中出现信息不一致，影响企业正常经营活动及信用记录。需携带工商变更证明等材料提交申请。</a:t>
            </a:r>
            <a:endParaRPr lang="en-US" sz="1100"/>
          </a:p>
        </p:txBody>
      </p:sp>
      <p:sp>
        <p:nvSpPr>
          <p:cNvPr id="22" name="AutoShape 22"/>
          <p:cNvSpPr/>
          <p:nvPr/>
        </p:nvSpPr>
        <p:spPr>
          <a:xfrm>
            <a:off x="8128000" y="1524000"/>
            <a:ext cx="3429000" cy="45720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23" name="AutoShape 23"/>
          <p:cNvSpPr/>
          <p:nvPr/>
        </p:nvSpPr>
        <p:spPr>
          <a:xfrm>
            <a:off x="8128000" y="1524000"/>
            <a:ext cx="3429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4" name="AutoShape 24"/>
          <p:cNvSpPr/>
          <p:nvPr/>
        </p:nvSpPr>
        <p:spPr>
          <a:xfrm>
            <a:off x="8128000" y="1778000"/>
            <a:ext cx="762000" cy="406400"/>
          </a:xfrm>
          <a:prstGeom prst="roundRect">
            <a:avLst>
              <a:gd name="adj" fmla="val 0"/>
            </a:avLst>
          </a:prstGeom>
          <a:solidFill>
            <a:srgbClr val="228B22">
              <a:alpha val="12000"/>
            </a:srgbClr>
          </a:solidFill>
          <a:ln w="25400" cap="flat" cmpd="sng">
            <a:noFill/>
            <a:prstDash val="solid"/>
            <a:round/>
          </a:ln>
        </p:spPr>
        <p:txBody>
          <a:bodyPr vert="horz" wrap="square" lIns="63500" tIns="63500" rIns="63500" bIns="63500" rtlCol="0" anchor="ctr"/>
          <a:lstStyle/>
          <a:p>
            <a:pPr algn="ctr">
              <a:defRPr/>
            </a:pPr>
          </a:p>
        </p:txBody>
      </p:sp>
      <p:sp>
        <p:nvSpPr>
          <p:cNvPr id="25" name="AutoShape 25"/>
          <p:cNvSpPr/>
          <p:nvPr/>
        </p:nvSpPr>
        <p:spPr>
          <a:xfrm>
            <a:off x="8128000" y="1803400"/>
            <a:ext cx="762000" cy="3556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Q3</a:t>
            </a:r>
            <a:endParaRPr lang="en-US" sz="1100"/>
          </a:p>
        </p:txBody>
      </p:sp>
      <p:sp>
        <p:nvSpPr>
          <p:cNvPr id="26" name="AutoShape 26"/>
          <p:cNvSpPr/>
          <p:nvPr/>
        </p:nvSpPr>
        <p:spPr>
          <a:xfrm>
            <a:off x="9017000" y="1790700"/>
            <a:ext cx="2413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何种情况需重申请？</a:t>
            </a:r>
            <a:endParaRPr lang="en-US" sz="1100"/>
          </a:p>
        </p:txBody>
      </p:sp>
      <p:cxnSp>
        <p:nvCxnSpPr>
          <p:cNvPr id="27" name="Connector 27"/>
          <p:cNvCxnSpPr/>
          <p:nvPr/>
        </p:nvCxnSpPr>
        <p:spPr>
          <a:xfrm rot="-14323">
            <a:off x="8318513" y="2406650"/>
            <a:ext cx="3048000" cy="12700"/>
          </a:xfrm>
          <a:prstGeom prst="straightConnector1">
            <a:avLst/>
          </a:prstGeom>
          <a:solidFill>
            <a:srgbClr val="DEE0E3">
              <a:alpha val="100000"/>
            </a:srgbClr>
          </a:solidFill>
          <a:ln w="12700" cap="flat" cmpd="sng">
            <a:solidFill>
              <a:srgbClr val="228B22">
                <a:alpha val="15000"/>
              </a:srgbClr>
            </a:solidFill>
            <a:prstDash val="dash"/>
            <a:round/>
            <a:headEnd type="none" w="med" len="med"/>
            <a:tailEnd type="none" w="med" len="med"/>
          </a:ln>
        </p:spPr>
      </p:cxnSp>
      <p:sp>
        <p:nvSpPr>
          <p:cNvPr id="28" name="AutoShape 28"/>
          <p:cNvSpPr/>
          <p:nvPr/>
        </p:nvSpPr>
        <p:spPr>
          <a:xfrm>
            <a:off x="8318500" y="2667000"/>
            <a:ext cx="3048000" cy="1079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29" name="AutoShape 29"/>
          <p:cNvSpPr/>
          <p:nvPr/>
        </p:nvSpPr>
        <p:spPr>
          <a:xfrm>
            <a:off x="8445500" y="2768600"/>
            <a:ext cx="2794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发生重大变化时。</a:t>
            </a: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涉及排污口位置、数量、排放方式、去向及污染物种类等关键要素调整时。</a:t>
            </a:r>
            <a:endParaRPr lang="en-US" sz="1100"/>
          </a:p>
        </p:txBody>
      </p:sp>
      <p:sp>
        <p:nvSpPr>
          <p:cNvPr id="30" name="AutoShape 30"/>
          <p:cNvSpPr/>
          <p:nvPr/>
        </p:nvSpPr>
        <p:spPr>
          <a:xfrm>
            <a:off x="8318500" y="4064000"/>
            <a:ext cx="3048000" cy="177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这通常伴随生产工艺调整或改扩建项目。若属于应当重新申请的情形而未办理，将被视为无证排污。企业应在变化发生前完成审批，确保合规性，避免因审批滞后造成的停产整顿风险。</a:t>
            </a:r>
            <a:endParaRPr lang="en-US" sz="1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16000" y="1778000"/>
            <a:ext cx="10160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8000" b="1" i="0" u="none" strike="noStrike">
                <a:solidFill>
                  <a:srgbClr val="FFFFFF">
                    <a:alpha val="85098"/>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PART 03</a:t>
            </a:r>
            <a:endParaRPr lang="en-US" sz="1100"/>
          </a:p>
        </p:txBody>
      </p:sp>
      <p:sp>
        <p:nvSpPr>
          <p:cNvPr id="3" name="AutoShape 3"/>
          <p:cNvSpPr/>
          <p:nvPr/>
        </p:nvSpPr>
        <p:spPr>
          <a:xfrm>
            <a:off x="1016000" y="2794000"/>
            <a:ext cx="101600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40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监测数据与台账管理</a:t>
            </a:r>
            <a:endParaRPr lang="en-US" sz="1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3.1 监测数据质量：企业的生命线</a:t>
            </a:r>
            <a:endParaRPr lang="en-US" sz="1100"/>
          </a:p>
        </p:txBody>
      </p:sp>
      <p:sp>
        <p:nvSpPr>
          <p:cNvPr id="4" name="AutoShape 4"/>
          <p:cNvSpPr/>
          <p:nvPr/>
        </p:nvSpPr>
        <p:spPr>
          <a:xfrm>
            <a:off x="762000" y="1397000"/>
            <a:ext cx="10668000" cy="1651000"/>
          </a:xfrm>
          <a:prstGeom prst="roundRect">
            <a:avLst>
              <a:gd name="adj" fmla="val 0"/>
            </a:avLst>
          </a:prstGeom>
          <a:solidFill>
            <a:srgbClr val="FFFFFF">
              <a:alpha val="92000"/>
            </a:srgbClr>
          </a:solidFill>
          <a:ln w="12700" cap="flat" cmpd="sng">
            <a:solidFill>
              <a:srgbClr val="228B22">
                <a:alpha val="4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397000"/>
            <a:ext cx="10668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016000" y="1549400"/>
            <a:ext cx="10160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主体责任：法规红线不可逾越</a:t>
            </a:r>
            <a:endParaRPr lang="en-US" sz="1100"/>
          </a:p>
        </p:txBody>
      </p:sp>
      <p:sp>
        <p:nvSpPr>
          <p:cNvPr id="7" name="AutoShape 7"/>
          <p:cNvSpPr/>
          <p:nvPr/>
        </p:nvSpPr>
        <p:spPr>
          <a:xfrm>
            <a:off x="1016000" y="2032000"/>
            <a:ext cx="10160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《生态环境监测条例》第二十五条明确规定：“企事业单位及其负责人对监测数据的</a:t>
            </a:r>
            <a:r>
              <a:rPr lang="en-US" sz="13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真实性、准确性</a:t>
            </a: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负责。”这是企业必须恪守的法律底线，任何弄虚作假、篡改伪造数据的行为都将承担严厉的法律责任。建立全流程的质量控制体系，是落实主体责任、规避合规风险的必然选择。</a:t>
            </a:r>
            <a:endParaRPr lang="en-US" sz="1100"/>
          </a:p>
        </p:txBody>
      </p:sp>
      <p:sp>
        <p:nvSpPr>
          <p:cNvPr id="8" name="AutoShape 8"/>
          <p:cNvSpPr/>
          <p:nvPr/>
        </p:nvSpPr>
        <p:spPr>
          <a:xfrm>
            <a:off x="762000" y="3238500"/>
            <a:ext cx="2565400" cy="1841500"/>
          </a:xfrm>
          <a:prstGeom prst="roundRect">
            <a:avLst>
              <a:gd name="adj" fmla="val 0"/>
            </a:avLst>
          </a:prstGeom>
          <a:solidFill>
            <a:srgbClr val="FFFFFF">
              <a:alpha val="92000"/>
            </a:srgbClr>
          </a:solidFill>
          <a:ln w="12700" cap="flat" cmpd="sng">
            <a:solidFill>
              <a:srgbClr val="C8C8C8">
                <a:alpha val="60000"/>
              </a:srgbClr>
            </a:solidFill>
            <a:prstDash val="solid"/>
            <a:round/>
          </a:ln>
        </p:spPr>
        <p:txBody>
          <a:bodyPr vert="horz" wrap="square" lIns="63500" tIns="63500" rIns="63500" bIns="63500" rtlCol="0" anchor="ctr"/>
          <a:lstStyle/>
          <a:p>
            <a:pPr algn="ctr">
              <a:defRPr/>
            </a:pPr>
          </a:p>
        </p:txBody>
      </p:sp>
      <p:sp>
        <p:nvSpPr>
          <p:cNvPr id="9" name="AutoShape 9"/>
          <p:cNvSpPr/>
          <p:nvPr/>
        </p:nvSpPr>
        <p:spPr>
          <a:xfrm>
            <a:off x="762000" y="3238500"/>
            <a:ext cx="25654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0" y="3403600"/>
            <a:ext cx="304800" cy="304800"/>
          </a:xfrm>
          <a:prstGeom prst="rect">
            <a:avLst/>
          </a:prstGeom>
        </p:spPr>
      </p:pic>
      <p:sp>
        <p:nvSpPr>
          <p:cNvPr id="11" name="AutoShape 11"/>
          <p:cNvSpPr/>
          <p:nvPr/>
        </p:nvSpPr>
        <p:spPr>
          <a:xfrm>
            <a:off x="1333500" y="3390900"/>
            <a:ext cx="1905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人员合规管理</a:t>
            </a:r>
            <a:endParaRPr lang="en-US" sz="1100"/>
          </a:p>
        </p:txBody>
      </p:sp>
      <p:sp>
        <p:nvSpPr>
          <p:cNvPr id="12" name="AutoShape 12"/>
          <p:cNvSpPr/>
          <p:nvPr/>
        </p:nvSpPr>
        <p:spPr>
          <a:xfrm>
            <a:off x="914400" y="3937000"/>
            <a:ext cx="23114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监测人员必须持证上岗，定期参加专业技能与法规培训。通过考核机制确保持证人员具备规范操作能力，从源头保障数据产生的专业性。</a:t>
            </a:r>
            <a:endParaRPr lang="en-US" sz="1100"/>
          </a:p>
        </p:txBody>
      </p:sp>
      <p:sp>
        <p:nvSpPr>
          <p:cNvPr id="13" name="AutoShape 13"/>
          <p:cNvSpPr/>
          <p:nvPr/>
        </p:nvSpPr>
        <p:spPr>
          <a:xfrm>
            <a:off x="3429000" y="3238500"/>
            <a:ext cx="2565400" cy="1841500"/>
          </a:xfrm>
          <a:prstGeom prst="roundRect">
            <a:avLst>
              <a:gd name="adj" fmla="val 0"/>
            </a:avLst>
          </a:prstGeom>
          <a:solidFill>
            <a:srgbClr val="FFFFFF">
              <a:alpha val="92000"/>
            </a:srgbClr>
          </a:solidFill>
          <a:ln w="12700" cap="flat" cmpd="sng">
            <a:solidFill>
              <a:srgbClr val="C8C8C8">
                <a:alpha val="60000"/>
              </a:srgbClr>
            </a:solidFill>
            <a:prstDash val="solid"/>
            <a:round/>
          </a:ln>
        </p:spPr>
        <p:txBody>
          <a:bodyPr vert="horz" wrap="square" lIns="63500" tIns="63500" rIns="63500" bIns="63500" rtlCol="0" anchor="ctr"/>
          <a:lstStyle/>
          <a:p>
            <a:pPr algn="ctr">
              <a:defRPr/>
            </a:pPr>
          </a:p>
        </p:txBody>
      </p:sp>
      <p:sp>
        <p:nvSpPr>
          <p:cNvPr id="14" name="AutoShape 14"/>
          <p:cNvSpPr/>
          <p:nvPr/>
        </p:nvSpPr>
        <p:spPr>
          <a:xfrm>
            <a:off x="3429000" y="3238500"/>
            <a:ext cx="25654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1400" y="3403600"/>
            <a:ext cx="304800" cy="304800"/>
          </a:xfrm>
          <a:prstGeom prst="rect">
            <a:avLst/>
          </a:prstGeom>
        </p:spPr>
      </p:pic>
      <p:sp>
        <p:nvSpPr>
          <p:cNvPr id="16" name="AutoShape 16"/>
          <p:cNvSpPr/>
          <p:nvPr/>
        </p:nvSpPr>
        <p:spPr>
          <a:xfrm>
            <a:off x="4000500" y="3390900"/>
            <a:ext cx="1905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设备全维保障</a:t>
            </a:r>
            <a:endParaRPr lang="en-US" sz="1100"/>
          </a:p>
        </p:txBody>
      </p:sp>
      <p:sp>
        <p:nvSpPr>
          <p:cNvPr id="17" name="AutoShape 17"/>
          <p:cNvSpPr/>
          <p:nvPr/>
        </p:nvSpPr>
        <p:spPr>
          <a:xfrm>
            <a:off x="3581400" y="3937000"/>
            <a:ext cx="23114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建立仪器设备“一机一档”，严格执行期间核查、定期校准与维护保养制度。杜绝故障仪器上线运行，确保监测设备处于最佳工作状态。</a:t>
            </a:r>
            <a:endParaRPr lang="en-US" sz="1100"/>
          </a:p>
        </p:txBody>
      </p:sp>
      <p:sp>
        <p:nvSpPr>
          <p:cNvPr id="18" name="AutoShape 18"/>
          <p:cNvSpPr/>
          <p:nvPr/>
        </p:nvSpPr>
        <p:spPr>
          <a:xfrm>
            <a:off x="6096000" y="3238500"/>
            <a:ext cx="2565400" cy="1841500"/>
          </a:xfrm>
          <a:prstGeom prst="roundRect">
            <a:avLst>
              <a:gd name="adj" fmla="val 0"/>
            </a:avLst>
          </a:prstGeom>
          <a:solidFill>
            <a:srgbClr val="FFFFFF">
              <a:alpha val="92000"/>
            </a:srgbClr>
          </a:solidFill>
          <a:ln w="12700" cap="flat" cmpd="sng">
            <a:solidFill>
              <a:srgbClr val="C8C8C8">
                <a:alpha val="60000"/>
              </a:srgbClr>
            </a:solidFill>
            <a:prstDash val="solid"/>
            <a:round/>
          </a:ln>
        </p:spPr>
        <p:txBody>
          <a:bodyPr vert="horz" wrap="square" lIns="63500" tIns="63500" rIns="63500" bIns="63500" rtlCol="0" anchor="ctr"/>
          <a:lstStyle/>
          <a:p>
            <a:pPr algn="ctr">
              <a:defRPr/>
            </a:pPr>
          </a:p>
        </p:txBody>
      </p:sp>
      <p:sp>
        <p:nvSpPr>
          <p:cNvPr id="19" name="AutoShape 19"/>
          <p:cNvSpPr/>
          <p:nvPr/>
        </p:nvSpPr>
        <p:spPr>
          <a:xfrm>
            <a:off x="6096000" y="3238500"/>
            <a:ext cx="25654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48400" y="3403600"/>
            <a:ext cx="304800" cy="304800"/>
          </a:xfrm>
          <a:prstGeom prst="rect">
            <a:avLst/>
          </a:prstGeom>
        </p:spPr>
      </p:pic>
      <p:sp>
        <p:nvSpPr>
          <p:cNvPr id="21" name="AutoShape 21"/>
          <p:cNvSpPr/>
          <p:nvPr/>
        </p:nvSpPr>
        <p:spPr>
          <a:xfrm>
            <a:off x="6667500" y="3390900"/>
            <a:ext cx="1905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标准分析方法</a:t>
            </a:r>
            <a:endParaRPr lang="en-US" sz="1100"/>
          </a:p>
        </p:txBody>
      </p:sp>
      <p:sp>
        <p:nvSpPr>
          <p:cNvPr id="22" name="AutoShape 22"/>
          <p:cNvSpPr/>
          <p:nvPr/>
        </p:nvSpPr>
        <p:spPr>
          <a:xfrm>
            <a:off x="6248400" y="3937000"/>
            <a:ext cx="23114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严格遵循国家或行业标准分析方法（HJ/GB）开展监测。严禁随意变更操作流程，确保实验条件受控，保障监测结果的科学性、可比性与有效性。</a:t>
            </a:r>
            <a:endParaRPr lang="en-US" sz="1100"/>
          </a:p>
        </p:txBody>
      </p:sp>
      <p:sp>
        <p:nvSpPr>
          <p:cNvPr id="23" name="AutoShape 23"/>
          <p:cNvSpPr/>
          <p:nvPr/>
        </p:nvSpPr>
        <p:spPr>
          <a:xfrm>
            <a:off x="8763000" y="3238500"/>
            <a:ext cx="2565400" cy="1841500"/>
          </a:xfrm>
          <a:prstGeom prst="roundRect">
            <a:avLst>
              <a:gd name="adj" fmla="val 0"/>
            </a:avLst>
          </a:prstGeom>
          <a:solidFill>
            <a:srgbClr val="FFFFFF">
              <a:alpha val="92000"/>
            </a:srgbClr>
          </a:solidFill>
          <a:ln w="12700" cap="flat" cmpd="sng">
            <a:solidFill>
              <a:srgbClr val="C8C8C8">
                <a:alpha val="60000"/>
              </a:srgbClr>
            </a:solidFill>
            <a:prstDash val="solid"/>
            <a:round/>
          </a:ln>
        </p:spPr>
        <p:txBody>
          <a:bodyPr vert="horz" wrap="square" lIns="63500" tIns="63500" rIns="63500" bIns="63500" rtlCol="0" anchor="ctr"/>
          <a:lstStyle/>
          <a:p>
            <a:pPr algn="ctr">
              <a:defRPr/>
            </a:pPr>
          </a:p>
        </p:txBody>
      </p:sp>
      <p:sp>
        <p:nvSpPr>
          <p:cNvPr id="24" name="AutoShape 24"/>
          <p:cNvSpPr/>
          <p:nvPr/>
        </p:nvSpPr>
        <p:spPr>
          <a:xfrm>
            <a:off x="8763000" y="3238500"/>
            <a:ext cx="25654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15400" y="3403600"/>
            <a:ext cx="304800" cy="304800"/>
          </a:xfrm>
          <a:prstGeom prst="rect">
            <a:avLst/>
          </a:prstGeom>
        </p:spPr>
      </p:pic>
      <p:sp>
        <p:nvSpPr>
          <p:cNvPr id="26" name="AutoShape 26"/>
          <p:cNvSpPr/>
          <p:nvPr/>
        </p:nvSpPr>
        <p:spPr>
          <a:xfrm>
            <a:off x="9334500" y="3390900"/>
            <a:ext cx="1905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原始记录溯源</a:t>
            </a:r>
            <a:endParaRPr lang="en-US" sz="1100"/>
          </a:p>
        </p:txBody>
      </p:sp>
      <p:sp>
        <p:nvSpPr>
          <p:cNvPr id="27" name="AutoShape 27"/>
          <p:cNvSpPr/>
          <p:nvPr/>
        </p:nvSpPr>
        <p:spPr>
          <a:xfrm>
            <a:off x="8915400" y="3937000"/>
            <a:ext cx="23114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现场原始记录需即时、准确、完整填写，数据可追溯。严禁伪造、编造或事后补记，形成从样品采集到报告出具的全链条可追溯闭环。</a:t>
            </a:r>
            <a:endParaRPr lang="en-US" sz="1100"/>
          </a:p>
        </p:txBody>
      </p:sp>
      <p:sp>
        <p:nvSpPr>
          <p:cNvPr id="28" name="AutoShape 28"/>
          <p:cNvSpPr/>
          <p:nvPr/>
        </p:nvSpPr>
        <p:spPr>
          <a:xfrm>
            <a:off x="762000" y="5270500"/>
            <a:ext cx="10668000" cy="1143000"/>
          </a:xfrm>
          <a:prstGeom prst="roundRect">
            <a:avLst>
              <a:gd name="adj" fmla="val 0"/>
            </a:avLst>
          </a:prstGeom>
          <a:solidFill>
            <a:srgbClr val="228B22">
              <a:alpha val="9000"/>
            </a:srgbClr>
          </a:solidFill>
          <a:ln w="12700" cap="flat" cmpd="sng">
            <a:solidFill>
              <a:srgbClr val="228B22">
                <a:alpha val="50000"/>
              </a:srgbClr>
            </a:solidFill>
            <a:prstDash val="dash"/>
            <a:round/>
          </a:ln>
        </p:spPr>
        <p:txBody>
          <a:bodyPr vert="horz" wrap="square" lIns="63500" tIns="63500" rIns="63500" bIns="63500" rtlCol="0" anchor="ctr"/>
          <a:lstStyle/>
          <a:p>
            <a:pPr algn="ctr">
              <a:defRPr/>
            </a:pPr>
          </a:p>
        </p:txBody>
      </p:sp>
      <p:pic>
        <p:nvPicPr>
          <p:cNvPr id="29" name="Picture 2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2500" y="5435600"/>
            <a:ext cx="355600" cy="355600"/>
          </a:xfrm>
          <a:prstGeom prst="rect">
            <a:avLst/>
          </a:prstGeom>
        </p:spPr>
      </p:pic>
      <p:sp>
        <p:nvSpPr>
          <p:cNvPr id="30" name="AutoShape 30"/>
          <p:cNvSpPr/>
          <p:nvPr/>
        </p:nvSpPr>
        <p:spPr>
          <a:xfrm>
            <a:off x="1524000" y="5410200"/>
            <a:ext cx="9652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1" i="0" u="none" strike="noStrike">
                <a:solidFill>
                  <a:srgbClr val="283C28"/>
                </a:solidFill>
                <a:latin typeface="Noto Sans SC" panose="020B0200000000000000" charset="-122"/>
                <a:ea typeface="Noto Sans SC" panose="020B0200000000000000" charset="-122"/>
                <a:cs typeface="Noto Sans SC" panose="020B0200000000000000" charset="-122"/>
                <a:sym typeface="Noto Sans SC" panose="020B0200000000000000" charset="-122"/>
              </a:rPr>
              <a:t>质量闭环是核心：</a:t>
            </a:r>
            <a:r>
              <a:rPr lang="en-US" sz="1200" b="0" i="0" u="none" strike="noStrike">
                <a:solidFill>
                  <a:srgbClr val="323232"/>
                </a:solidFill>
                <a:latin typeface="Noto Sans SC" panose="020B0200000000000000" charset="-122"/>
                <a:ea typeface="Noto Sans SC" panose="020B0200000000000000" charset="-122"/>
                <a:cs typeface="Noto Sans SC" panose="020B0200000000000000" charset="-122"/>
                <a:sym typeface="Noto Sans SC" panose="020B0200000000000000" charset="-122"/>
              </a:rPr>
              <a:t>数据质量是环境监测的“生命线”。企业需将上述四要素融入日常管理体系，将被动合规转变为主动管理，用可靠的数据为环保决策提供坚实支撑，同时构筑起企业的合规安全防线。</a:t>
            </a:r>
            <a:endParaRPr lang="en-US" sz="1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3.2 环境管理台账：合规的核心档案</a:t>
            </a:r>
            <a:endParaRPr lang="en-US" sz="1100"/>
          </a:p>
        </p:txBody>
      </p:sp>
      <p:sp>
        <p:nvSpPr>
          <p:cNvPr id="4" name="AutoShape 4"/>
          <p:cNvSpPr/>
          <p:nvPr/>
        </p:nvSpPr>
        <p:spPr>
          <a:xfrm>
            <a:off x="762000" y="1397000"/>
            <a:ext cx="10668000" cy="1079500"/>
          </a:xfrm>
          <a:prstGeom prst="roundRect">
            <a:avLst>
              <a:gd name="adj" fmla="val 0"/>
            </a:avLst>
          </a:prstGeom>
          <a:solidFill>
            <a:srgbClr val="FFFFFF">
              <a:alpha val="90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952500" y="1498600"/>
            <a:ext cx="10287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环境管理台账是记录企业环境行为、污染物排放、环保设施运行的系统性档案，是生态环境部门监管执法的核心核查材料。它能够客观、连续地反映企业在日常生产经营中的环境保护实际执行情况，形成不可篡改的合规证据链。</a:t>
            </a:r>
            <a:endParaRPr lang="en-US" sz="1100"/>
          </a:p>
        </p:txBody>
      </p:sp>
      <p:sp>
        <p:nvSpPr>
          <p:cNvPr id="6" name="AutoShape 6"/>
          <p:cNvSpPr/>
          <p:nvPr/>
        </p:nvSpPr>
        <p:spPr>
          <a:xfrm>
            <a:off x="762000" y="2667000"/>
            <a:ext cx="3467100" cy="1841500"/>
          </a:xfrm>
          <a:prstGeom prst="roundRect">
            <a:avLst>
              <a:gd name="adj" fmla="val 0"/>
            </a:avLst>
          </a:prstGeom>
          <a:solidFill>
            <a:srgbClr val="FFFFFF">
              <a:alpha val="92000"/>
            </a:srgbClr>
          </a:solidFill>
          <a:ln w="12700" cap="flat" cmpd="sng">
            <a:solidFill>
              <a:srgbClr val="228B22">
                <a:alpha val="18000"/>
              </a:srgbClr>
            </a:solidFill>
            <a:prstDash val="solid"/>
            <a:round/>
          </a:ln>
        </p:spPr>
        <p:txBody>
          <a:bodyPr vert="horz" wrap="square" lIns="63500" tIns="63500" rIns="63500" bIns="63500" rtlCol="0" anchor="ctr"/>
          <a:lstStyle/>
          <a:p>
            <a:pPr algn="ctr">
              <a:defRPr/>
            </a:pPr>
          </a:p>
        </p:txBody>
      </p:sp>
      <p:sp>
        <p:nvSpPr>
          <p:cNvPr id="7" name="AutoShape 7"/>
          <p:cNvSpPr/>
          <p:nvPr/>
        </p:nvSpPr>
        <p:spPr>
          <a:xfrm>
            <a:off x="762000" y="2667000"/>
            <a:ext cx="34671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889000" y="2794000"/>
            <a:ext cx="32131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基本信息档案</a:t>
            </a:r>
            <a:endParaRPr lang="en-US" sz="1100"/>
          </a:p>
        </p:txBody>
      </p:sp>
      <p:sp>
        <p:nvSpPr>
          <p:cNvPr id="9" name="AutoShape 9"/>
          <p:cNvSpPr/>
          <p:nvPr/>
        </p:nvSpPr>
        <p:spPr>
          <a:xfrm>
            <a:off x="889000" y="3238500"/>
            <a:ext cx="32131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涵盖企业主体资质、主要生产设施清单及配套污染防治设施的详细技术参数。作为台账管理的“身份证”，明确监管对象与治污责任主体，是后续所有记录的基础身份凭证。</a:t>
            </a:r>
            <a:endParaRPr lang="en-US" sz="1100"/>
          </a:p>
        </p:txBody>
      </p:sp>
      <p:sp>
        <p:nvSpPr>
          <p:cNvPr id="10" name="AutoShape 10"/>
          <p:cNvSpPr/>
          <p:nvPr/>
        </p:nvSpPr>
        <p:spPr>
          <a:xfrm>
            <a:off x="4394200" y="2667000"/>
            <a:ext cx="3467100" cy="1841500"/>
          </a:xfrm>
          <a:prstGeom prst="roundRect">
            <a:avLst>
              <a:gd name="adj" fmla="val 0"/>
            </a:avLst>
          </a:prstGeom>
          <a:solidFill>
            <a:srgbClr val="FFFFFF">
              <a:alpha val="92000"/>
            </a:srgbClr>
          </a:solidFill>
          <a:ln w="12700" cap="flat" cmpd="sng">
            <a:solidFill>
              <a:srgbClr val="228B22">
                <a:alpha val="18000"/>
              </a:srgbClr>
            </a:solidFill>
            <a:prstDash val="solid"/>
            <a:round/>
          </a:ln>
        </p:spPr>
        <p:txBody>
          <a:bodyPr vert="horz" wrap="square" lIns="63500" tIns="63500" rIns="63500" bIns="63500" rtlCol="0" anchor="ctr"/>
          <a:lstStyle/>
          <a:p>
            <a:pPr algn="ctr">
              <a:defRPr/>
            </a:pPr>
          </a:p>
        </p:txBody>
      </p:sp>
      <p:sp>
        <p:nvSpPr>
          <p:cNvPr id="11" name="AutoShape 11"/>
          <p:cNvSpPr/>
          <p:nvPr/>
        </p:nvSpPr>
        <p:spPr>
          <a:xfrm>
            <a:off x="4394200" y="2667000"/>
            <a:ext cx="34671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4521200" y="2794000"/>
            <a:ext cx="32131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生产运行记录</a:t>
            </a:r>
            <a:endParaRPr lang="en-US" sz="1100"/>
          </a:p>
        </p:txBody>
      </p:sp>
      <p:sp>
        <p:nvSpPr>
          <p:cNvPr id="13" name="AutoShape 13"/>
          <p:cNvSpPr/>
          <p:nvPr/>
        </p:nvSpPr>
        <p:spPr>
          <a:xfrm>
            <a:off x="4521200" y="3238500"/>
            <a:ext cx="32131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动态记录每日实际产量、原辅材料（含危化品）的使用种类、消耗量及去向。通过物料衡算逻辑还原生产全过程，为核算污染物产生量与排放量提供最直接的生产负荷依据。</a:t>
            </a:r>
            <a:endParaRPr lang="en-US" sz="1100"/>
          </a:p>
        </p:txBody>
      </p:sp>
      <p:sp>
        <p:nvSpPr>
          <p:cNvPr id="14" name="AutoShape 14"/>
          <p:cNvSpPr/>
          <p:nvPr/>
        </p:nvSpPr>
        <p:spPr>
          <a:xfrm>
            <a:off x="8026400" y="2667000"/>
            <a:ext cx="3467100" cy="1841500"/>
          </a:xfrm>
          <a:prstGeom prst="roundRect">
            <a:avLst>
              <a:gd name="adj" fmla="val 0"/>
            </a:avLst>
          </a:prstGeom>
          <a:solidFill>
            <a:srgbClr val="FFFFFF">
              <a:alpha val="92000"/>
            </a:srgbClr>
          </a:solidFill>
          <a:ln w="12700" cap="flat" cmpd="sng">
            <a:solidFill>
              <a:srgbClr val="228B22">
                <a:alpha val="18000"/>
              </a:srgbClr>
            </a:solidFill>
            <a:prstDash val="solid"/>
            <a:round/>
          </a:ln>
        </p:spPr>
        <p:txBody>
          <a:bodyPr vert="horz" wrap="square" lIns="63500" tIns="63500" rIns="63500" bIns="63500" rtlCol="0" anchor="ctr"/>
          <a:lstStyle/>
          <a:p>
            <a:pPr algn="ctr">
              <a:defRPr/>
            </a:pPr>
          </a:p>
        </p:txBody>
      </p:sp>
      <p:sp>
        <p:nvSpPr>
          <p:cNvPr id="15" name="AutoShape 15"/>
          <p:cNvSpPr/>
          <p:nvPr/>
        </p:nvSpPr>
        <p:spPr>
          <a:xfrm>
            <a:off x="8026400" y="2667000"/>
            <a:ext cx="34671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8153400" y="2794000"/>
            <a:ext cx="32131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治污设施运行记录</a:t>
            </a:r>
            <a:endParaRPr lang="en-US" sz="1100"/>
          </a:p>
        </p:txBody>
      </p:sp>
      <p:sp>
        <p:nvSpPr>
          <p:cNvPr id="17" name="AutoShape 17"/>
          <p:cNvSpPr/>
          <p:nvPr/>
        </p:nvSpPr>
        <p:spPr>
          <a:xfrm>
            <a:off x="8153400" y="3238500"/>
            <a:ext cx="32131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实时登记废水、废气处理等环保设施的启停时间、关键工艺参数及药剂投加量。这是证明环保设施是否按设计规范“持续、稳定、有效”运行的核心过程证据，直接关联排放合规性。</a:t>
            </a:r>
            <a:endParaRPr lang="en-US" sz="1100"/>
          </a:p>
        </p:txBody>
      </p:sp>
      <p:sp>
        <p:nvSpPr>
          <p:cNvPr id="18" name="AutoShape 18"/>
          <p:cNvSpPr/>
          <p:nvPr/>
        </p:nvSpPr>
        <p:spPr>
          <a:xfrm>
            <a:off x="762000" y="4635500"/>
            <a:ext cx="5270500" cy="1778000"/>
          </a:xfrm>
          <a:prstGeom prst="roundRect">
            <a:avLst>
              <a:gd name="adj" fmla="val 0"/>
            </a:avLst>
          </a:prstGeom>
          <a:solidFill>
            <a:srgbClr val="FFFFFF">
              <a:alpha val="92000"/>
            </a:srgbClr>
          </a:solidFill>
          <a:ln w="12700" cap="flat" cmpd="sng">
            <a:solidFill>
              <a:srgbClr val="228B22">
                <a:alpha val="18000"/>
              </a:srgbClr>
            </a:solidFill>
            <a:prstDash val="solid"/>
            <a:round/>
          </a:ln>
        </p:spPr>
        <p:txBody>
          <a:bodyPr vert="horz" wrap="square" lIns="63500" tIns="63500" rIns="63500" bIns="63500" rtlCol="0" anchor="ctr"/>
          <a:lstStyle/>
          <a:p>
            <a:pPr algn="ctr">
              <a:defRPr/>
            </a:pPr>
          </a:p>
        </p:txBody>
      </p:sp>
      <p:sp>
        <p:nvSpPr>
          <p:cNvPr id="19" name="AutoShape 19"/>
          <p:cNvSpPr/>
          <p:nvPr/>
        </p:nvSpPr>
        <p:spPr>
          <a:xfrm>
            <a:off x="762000" y="4635500"/>
            <a:ext cx="52705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889000" y="4762500"/>
            <a:ext cx="50165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监测记录台账</a:t>
            </a:r>
            <a:endParaRPr lang="en-US" sz="1100"/>
          </a:p>
        </p:txBody>
      </p:sp>
      <p:sp>
        <p:nvSpPr>
          <p:cNvPr id="21" name="AutoShape 21"/>
          <p:cNvSpPr/>
          <p:nvPr/>
        </p:nvSpPr>
        <p:spPr>
          <a:xfrm>
            <a:off x="889000" y="5207000"/>
            <a:ext cx="5016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完整留存手工监测的原始数据单与自动在线监测（CEMS）的有效小时均值/日均值报告。包含监测点位、指标、频次及结果判定，是验证污染物达标排放的核心技术支撑，也是应对环境执法现场核查的关键法律证据。</a:t>
            </a:r>
            <a:endParaRPr lang="en-US" sz="1100"/>
          </a:p>
        </p:txBody>
      </p:sp>
      <p:sp>
        <p:nvSpPr>
          <p:cNvPr id="22" name="AutoShape 22"/>
          <p:cNvSpPr/>
          <p:nvPr/>
        </p:nvSpPr>
        <p:spPr>
          <a:xfrm>
            <a:off x="6248400" y="4635500"/>
            <a:ext cx="5270500" cy="1778000"/>
          </a:xfrm>
          <a:prstGeom prst="roundRect">
            <a:avLst>
              <a:gd name="adj" fmla="val 0"/>
            </a:avLst>
          </a:prstGeom>
          <a:solidFill>
            <a:srgbClr val="FFFFFF">
              <a:alpha val="92000"/>
            </a:srgbClr>
          </a:solidFill>
          <a:ln w="12700" cap="flat" cmpd="sng">
            <a:solidFill>
              <a:srgbClr val="228B22">
                <a:alpha val="18000"/>
              </a:srgbClr>
            </a:solidFill>
            <a:prstDash val="solid"/>
            <a:round/>
          </a:ln>
        </p:spPr>
        <p:txBody>
          <a:bodyPr vert="horz" wrap="square" lIns="63500" tIns="63500" rIns="63500" bIns="63500" rtlCol="0" anchor="ctr"/>
          <a:lstStyle/>
          <a:p>
            <a:pPr algn="ctr">
              <a:defRPr/>
            </a:pPr>
          </a:p>
        </p:txBody>
      </p:sp>
      <p:sp>
        <p:nvSpPr>
          <p:cNvPr id="23" name="AutoShape 23"/>
          <p:cNvSpPr/>
          <p:nvPr/>
        </p:nvSpPr>
        <p:spPr>
          <a:xfrm>
            <a:off x="6248400" y="4635500"/>
            <a:ext cx="52705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4" name="AutoShape 24"/>
          <p:cNvSpPr/>
          <p:nvPr/>
        </p:nvSpPr>
        <p:spPr>
          <a:xfrm>
            <a:off x="6375400" y="4762500"/>
            <a:ext cx="50165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异常情况处置记录</a:t>
            </a:r>
            <a:endParaRPr lang="en-US" sz="1100"/>
          </a:p>
        </p:txBody>
      </p:sp>
      <p:sp>
        <p:nvSpPr>
          <p:cNvPr id="25" name="AutoShape 25"/>
          <p:cNvSpPr/>
          <p:nvPr/>
        </p:nvSpPr>
        <p:spPr>
          <a:xfrm>
            <a:off x="6375400" y="5207000"/>
            <a:ext cx="5016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详细记录超标排放、设施故障、停电等异常情况的发生时间、根本原因，以及企业采取的应急控制措施、整改方案和最终结果。体现企业环境风险的快速响应能力与问题闭环机制，是规避环境法律责任的重要补救性文件。</a:t>
            </a:r>
            <a:endParaRPr lang="en-US" sz="1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台账管理的关键要求</a:t>
            </a:r>
            <a:endParaRPr lang="en-US" sz="1100"/>
          </a:p>
        </p:txBody>
      </p:sp>
      <p:sp>
        <p:nvSpPr>
          <p:cNvPr id="4" name="AutoShape 4"/>
          <p:cNvSpPr/>
          <p:nvPr/>
        </p:nvSpPr>
        <p:spPr>
          <a:xfrm>
            <a:off x="762000" y="1524000"/>
            <a:ext cx="3467100" cy="2540000"/>
          </a:xfrm>
          <a:prstGeom prst="roundRect">
            <a:avLst>
              <a:gd name="adj" fmla="val 0"/>
            </a:avLst>
          </a:prstGeom>
          <a:solidFill>
            <a:srgbClr val="FFFFFF">
              <a:alpha val="92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34671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952500" y="1714500"/>
            <a:ext cx="3086100" cy="457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记录频次</a:t>
            </a:r>
            <a:endParaRPr lang="en-US" sz="1100"/>
          </a:p>
        </p:txBody>
      </p:sp>
      <p:sp>
        <p:nvSpPr>
          <p:cNvPr id="7" name="AutoShape 7"/>
          <p:cNvSpPr/>
          <p:nvPr/>
        </p:nvSpPr>
        <p:spPr>
          <a:xfrm>
            <a:off x="952500" y="2286000"/>
            <a:ext cx="3086100" cy="1524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需根据管理对象与业务场景的差异，灵活执行按日、按班次或按次的记录规则。这是确保数据采集的时效性与连续性的基础，让每一项操作、监测数据都能被及时捕捉，形成无断点的管理链条。</a:t>
            </a:r>
            <a:endParaRPr lang="en-US" sz="1100"/>
          </a:p>
        </p:txBody>
      </p:sp>
      <p:sp>
        <p:nvSpPr>
          <p:cNvPr id="8" name="AutoShape 8"/>
          <p:cNvSpPr/>
          <p:nvPr/>
        </p:nvSpPr>
        <p:spPr>
          <a:xfrm>
            <a:off x="4445000" y="1524000"/>
            <a:ext cx="3467100" cy="2540000"/>
          </a:xfrm>
          <a:prstGeom prst="roundRect">
            <a:avLst>
              <a:gd name="adj" fmla="val 0"/>
            </a:avLst>
          </a:prstGeom>
          <a:solidFill>
            <a:srgbClr val="FFFFFF">
              <a:alpha val="92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9" name="AutoShape 9"/>
          <p:cNvSpPr/>
          <p:nvPr/>
        </p:nvSpPr>
        <p:spPr>
          <a:xfrm>
            <a:off x="4445000" y="1524000"/>
            <a:ext cx="34671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4635500" y="1714500"/>
            <a:ext cx="3086100" cy="457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记录形式</a:t>
            </a:r>
            <a:endParaRPr lang="en-US" sz="1100"/>
          </a:p>
        </p:txBody>
      </p:sp>
      <p:sp>
        <p:nvSpPr>
          <p:cNvPr id="11" name="AutoShape 11"/>
          <p:cNvSpPr/>
          <p:nvPr/>
        </p:nvSpPr>
        <p:spPr>
          <a:xfrm>
            <a:off x="4635500" y="2286000"/>
            <a:ext cx="3086100" cy="1524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大力推行电子台账替代传统纸质媒介。电子台账不仅规避了纸质文件易损坏、丢失的弊端，更能实现数据的长期安全存储、毫秒级检索与跨部门高效共享，显著提升企业在日常运营与合规应对中的响应效率。</a:t>
            </a:r>
            <a:endParaRPr lang="en-US" sz="1100"/>
          </a:p>
        </p:txBody>
      </p:sp>
      <p:sp>
        <p:nvSpPr>
          <p:cNvPr id="12" name="AutoShape 12"/>
          <p:cNvSpPr/>
          <p:nvPr/>
        </p:nvSpPr>
        <p:spPr>
          <a:xfrm>
            <a:off x="8128000" y="1524000"/>
            <a:ext cx="3467100" cy="2540000"/>
          </a:xfrm>
          <a:prstGeom prst="roundRect">
            <a:avLst>
              <a:gd name="adj" fmla="val 0"/>
            </a:avLst>
          </a:prstGeom>
          <a:solidFill>
            <a:srgbClr val="228B22">
              <a:alpha val="12000"/>
            </a:srgbClr>
          </a:solidFill>
          <a:ln w="12700" cap="flat" cmpd="sng">
            <a:solidFill>
              <a:srgbClr val="228B22">
                <a:alpha val="40000"/>
              </a:srgbClr>
            </a:solidFill>
            <a:prstDash val="solid"/>
            <a:round/>
          </a:ln>
        </p:spPr>
        <p:txBody>
          <a:bodyPr vert="horz" wrap="square" lIns="63500" tIns="63500" rIns="63500" bIns="63500" rtlCol="0" anchor="ctr"/>
          <a:lstStyle/>
          <a:p>
            <a:pPr algn="ctr">
              <a:defRPr/>
            </a:pPr>
          </a:p>
        </p:txBody>
      </p:sp>
      <p:sp>
        <p:nvSpPr>
          <p:cNvPr id="13" name="AutoShape 13"/>
          <p:cNvSpPr/>
          <p:nvPr/>
        </p:nvSpPr>
        <p:spPr>
          <a:xfrm>
            <a:off x="8128000" y="1524000"/>
            <a:ext cx="34671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8318500" y="1714500"/>
            <a:ext cx="3086100" cy="457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保存期限</a:t>
            </a:r>
            <a:endParaRPr lang="en-US" sz="1100"/>
          </a:p>
        </p:txBody>
      </p:sp>
      <p:sp>
        <p:nvSpPr>
          <p:cNvPr id="15" name="AutoShape 15"/>
          <p:cNvSpPr/>
          <p:nvPr/>
        </p:nvSpPr>
        <p:spPr>
          <a:xfrm>
            <a:off x="8318500" y="2286000"/>
            <a:ext cx="3086100" cy="1524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这是企业合规的核心底线：原始监测记录和环境管理台账记录的法定保存期限</a:t>
            </a:r>
            <a:r>
              <a:rPr lang="en-US" sz="1300" b="1" i="0" u="none" strike="noStrike">
                <a:solidFill>
                  <a:srgbClr val="C83232"/>
                </a:solidFill>
                <a:latin typeface="Noto Sans SC" panose="020B0200000000000000" charset="-122"/>
                <a:ea typeface="Noto Sans SC" panose="020B0200000000000000" charset="-122"/>
                <a:cs typeface="Noto Sans SC" panose="020B0200000000000000" charset="-122"/>
                <a:sym typeface="Noto Sans SC" panose="020B0200000000000000" charset="-122"/>
              </a:rPr>
              <a:t>不得少于五年</a:t>
            </a:r>
            <a:r>
              <a:rPr lang="en-US" sz="13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。这不仅是监管部门的硬性检查标准，更是企业在应对突发环境事件、厘清责任时的关键法律证据支撑。</a:t>
            </a:r>
            <a:endParaRPr lang="en-US" sz="1100"/>
          </a:p>
        </p:txBody>
      </p:sp>
      <p:sp>
        <p:nvSpPr>
          <p:cNvPr id="16" name="AutoShape 16"/>
          <p:cNvSpPr/>
          <p:nvPr/>
        </p:nvSpPr>
        <p:spPr>
          <a:xfrm>
            <a:off x="762000" y="4318000"/>
            <a:ext cx="10833100" cy="1905000"/>
          </a:xfrm>
          <a:prstGeom prst="roundRect">
            <a:avLst>
              <a:gd name="adj" fmla="val 0"/>
            </a:avLst>
          </a:prstGeom>
          <a:solidFill>
            <a:srgbClr val="228B22">
              <a:alpha val="94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1016000" y="4508500"/>
            <a:ext cx="10287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合规警示：法律红线不可逾越</a:t>
            </a:r>
            <a:endParaRPr lang="en-US" sz="1100"/>
          </a:p>
        </p:txBody>
      </p:sp>
      <p:sp>
        <p:nvSpPr>
          <p:cNvPr id="18" name="AutoShape 18"/>
          <p:cNvSpPr/>
          <p:nvPr/>
        </p:nvSpPr>
        <p:spPr>
          <a:xfrm>
            <a:off x="1016000" y="5080000"/>
            <a:ext cx="10287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F0F8F0"/>
                </a:solidFill>
                <a:latin typeface="Noto Sans SC" panose="020B0200000000000000" charset="-122"/>
                <a:ea typeface="Noto Sans SC" panose="020B0200000000000000" charset="-122"/>
                <a:cs typeface="Noto Sans SC" panose="020B0200000000000000" charset="-122"/>
                <a:sym typeface="Noto Sans SC" panose="020B0200000000000000" charset="-122"/>
              </a:rPr>
              <a:t>依据《环境保护法》及相关行业管理条例，台账的建立、留存与归档属于企业必须履行的法定义务。不足五年的保存期将直接构成违规行为，可能导致行政处罚与法律责任。建议企业建立“专人专管、定期核查、异地备份”的台账全生命周期管理制度，将合规要求落实到每一个执行环节，确保在监管核查时能够随时提供真实、准确、完整且可追溯的记录文件。</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前言：新时代的环保法治要求</a:t>
            </a:r>
            <a:endParaRPr lang="en-US" sz="1100"/>
          </a:p>
        </p:txBody>
      </p:sp>
      <p:sp>
        <p:nvSpPr>
          <p:cNvPr id="4" name="AutoShape 4"/>
          <p:cNvSpPr/>
          <p:nvPr/>
        </p:nvSpPr>
        <p:spPr>
          <a:xfrm>
            <a:off x="762000" y="1397000"/>
            <a:ext cx="10668000" cy="12700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1016000" y="1498600"/>
            <a:ext cx="10160000" cy="1066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当前，我国生态文明建设已步入以降碳为重点战略方向、推动减污降碳协同增效、促进经济社会发展全面绿色转型的关键阶段。生态环境质量的改善正经历从量变到质变的历史性跨越，这一过程离不开法治的坚实保障与制度的持续完善。</a:t>
            </a:r>
            <a:endParaRPr lang="en-US" sz="1100"/>
          </a:p>
        </p:txBody>
      </p:sp>
      <p:sp>
        <p:nvSpPr>
          <p:cNvPr id="6" name="AutoShape 6"/>
          <p:cNvSpPr/>
          <p:nvPr/>
        </p:nvSpPr>
        <p:spPr>
          <a:xfrm>
            <a:off x="762000" y="2921000"/>
            <a:ext cx="5270500" cy="1968500"/>
          </a:xfrm>
          <a:prstGeom prst="roundRect">
            <a:avLst>
              <a:gd name="adj" fmla="val 0"/>
            </a:avLst>
          </a:prstGeom>
          <a:solidFill>
            <a:srgbClr val="FFFFFF">
              <a:alpha val="95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7" name="AutoShape 7"/>
          <p:cNvSpPr/>
          <p:nvPr/>
        </p:nvSpPr>
        <p:spPr>
          <a:xfrm>
            <a:off x="762000" y="2921000"/>
            <a:ext cx="5270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952500" y="3073400"/>
            <a:ext cx="4889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《生态环境监测条例》（国务院令第820号）</a:t>
            </a:r>
            <a:endParaRPr lang="en-US" sz="1100"/>
          </a:p>
        </p:txBody>
      </p:sp>
      <p:sp>
        <p:nvSpPr>
          <p:cNvPr id="9" name="AutoShape 9"/>
          <p:cNvSpPr/>
          <p:nvPr/>
        </p:nvSpPr>
        <p:spPr>
          <a:xfrm>
            <a:off x="952500" y="3556000"/>
            <a:ext cx="48895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已于2026年1月1日起正式施行。这是我国环境监测领域的首部行政法规，明确了监测数据的法律效力，规范了监测行为，为环境治理提供了精准、可靠的“数据标尺”，是行业规范化发展的重要基石。</a:t>
            </a:r>
            <a:endParaRPr lang="en-US" sz="1100"/>
          </a:p>
        </p:txBody>
      </p:sp>
      <p:sp>
        <p:nvSpPr>
          <p:cNvPr id="10" name="AutoShape 10"/>
          <p:cNvSpPr/>
          <p:nvPr/>
        </p:nvSpPr>
        <p:spPr>
          <a:xfrm>
            <a:off x="6159500" y="2921000"/>
            <a:ext cx="5270500" cy="1968500"/>
          </a:xfrm>
          <a:prstGeom prst="roundRect">
            <a:avLst>
              <a:gd name="adj" fmla="val 0"/>
            </a:avLst>
          </a:prstGeom>
          <a:solidFill>
            <a:srgbClr val="FFFFFF">
              <a:alpha val="95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1" name="AutoShape 11"/>
          <p:cNvSpPr/>
          <p:nvPr/>
        </p:nvSpPr>
        <p:spPr>
          <a:xfrm>
            <a:off x="6159500" y="2921000"/>
            <a:ext cx="5270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6350000" y="3073400"/>
            <a:ext cx="48895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《中华人民共和国生态环境法典》</a:t>
            </a:r>
            <a:endParaRPr lang="en-US" sz="1100"/>
          </a:p>
        </p:txBody>
      </p:sp>
      <p:sp>
        <p:nvSpPr>
          <p:cNvPr id="13" name="AutoShape 13"/>
          <p:cNvSpPr/>
          <p:nvPr/>
        </p:nvSpPr>
        <p:spPr>
          <a:xfrm>
            <a:off x="6350000" y="3556000"/>
            <a:ext cx="48895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将于2026年8月15日起施行。作为生态环境领域的基础性、综合性法典，它系统整合了环境保护相关法律规范，构建了科学完备的生态环境保护法律制度体系，为推进美丽中国建设提供了全方位的根本法治遵循。</a:t>
            </a:r>
            <a:endParaRPr lang="en-US" sz="1100"/>
          </a:p>
        </p:txBody>
      </p:sp>
      <p:sp>
        <p:nvSpPr>
          <p:cNvPr id="14" name="AutoShape 14"/>
          <p:cNvSpPr/>
          <p:nvPr/>
        </p:nvSpPr>
        <p:spPr>
          <a:xfrm>
            <a:off x="762000" y="5080000"/>
            <a:ext cx="10668000" cy="1397000"/>
          </a:xfrm>
          <a:prstGeom prst="roundRect">
            <a:avLst>
              <a:gd name="adj" fmla="val 0"/>
            </a:avLst>
          </a:prstGeom>
          <a:solidFill>
            <a:srgbClr val="228B22">
              <a:alpha val="10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1016000" y="5207000"/>
            <a:ext cx="10160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两大重要法规的落地实施，标志着我国生态环境监测工作正式进入</a:t>
            </a:r>
            <a:r>
              <a:rPr lang="en-US" sz="14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依法监测、科学监测、诚信监测</a:t>
            </a:r>
            <a:r>
              <a:rPr lang="en-US" sz="14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的全新发展阶段。这不仅是对生态环境治理体系的完善，更是对所有市场主体在绿色发展中合规经营、履行环保责任提出的刚性要求，为行业的高质量可持续发展划定了法治红线与行为准则。</a:t>
            </a:r>
            <a:endParaRPr lang="en-US" sz="1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16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3.3 信息公开与执行报告</a:t>
            </a:r>
            <a:endParaRPr lang="en-US" sz="1100"/>
          </a:p>
        </p:txBody>
      </p:sp>
      <p:sp>
        <p:nvSpPr>
          <p:cNvPr id="4" name="AutoShape 4"/>
          <p:cNvSpPr/>
          <p:nvPr/>
        </p:nvSpPr>
        <p:spPr>
          <a:xfrm>
            <a:off x="762000" y="1524000"/>
            <a:ext cx="5207000" cy="4572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520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016000" y="1778000"/>
            <a:ext cx="4699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信息公开义务</a:t>
            </a:r>
            <a:endParaRPr lang="en-US" sz="1100"/>
          </a:p>
        </p:txBody>
      </p:sp>
      <p:sp>
        <p:nvSpPr>
          <p:cNvPr id="7" name="AutoShape 7"/>
          <p:cNvSpPr/>
          <p:nvPr/>
        </p:nvSpPr>
        <p:spPr>
          <a:xfrm>
            <a:off x="1016000" y="2413000"/>
            <a:ext cx="4699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排污单位须严格遵守排污许可证规定，通过全国统一的管理信息平台，如实地向社会公开污染物排放相关信息，确保环境管理的公开透明。</a:t>
            </a:r>
            <a:endParaRPr lang="en-US" sz="1100"/>
          </a:p>
        </p:txBody>
      </p:sp>
      <p:sp>
        <p:nvSpPr>
          <p:cNvPr id="8" name="AutoShape 8"/>
          <p:cNvSpPr/>
          <p:nvPr/>
        </p:nvSpPr>
        <p:spPr>
          <a:xfrm>
            <a:off x="1016000" y="3556000"/>
            <a:ext cx="2260600" cy="1079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1143000" y="3619500"/>
            <a:ext cx="2032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排放浓度</a:t>
            </a:r>
            <a:endParaRPr lang="en-US" sz="1100"/>
          </a:p>
        </p:txBody>
      </p:sp>
      <p:sp>
        <p:nvSpPr>
          <p:cNvPr id="10" name="AutoShape 10"/>
          <p:cNvSpPr/>
          <p:nvPr/>
        </p:nvSpPr>
        <p:spPr>
          <a:xfrm>
            <a:off x="1143000" y="4000500"/>
            <a:ext cx="20955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公开各污染物实际排放浓度，反映达标排放情况。</a:t>
            </a:r>
            <a:endParaRPr lang="en-US" sz="1100"/>
          </a:p>
        </p:txBody>
      </p:sp>
      <p:sp>
        <p:nvSpPr>
          <p:cNvPr id="11" name="AutoShape 11"/>
          <p:cNvSpPr/>
          <p:nvPr/>
        </p:nvSpPr>
        <p:spPr>
          <a:xfrm>
            <a:off x="3467100" y="3556000"/>
            <a:ext cx="2260600" cy="1079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3594100" y="3619500"/>
            <a:ext cx="2032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实际排放量</a:t>
            </a:r>
            <a:endParaRPr lang="en-US" sz="1100"/>
          </a:p>
        </p:txBody>
      </p:sp>
      <p:sp>
        <p:nvSpPr>
          <p:cNvPr id="13" name="AutoShape 13"/>
          <p:cNvSpPr/>
          <p:nvPr/>
        </p:nvSpPr>
        <p:spPr>
          <a:xfrm>
            <a:off x="3594100" y="4000500"/>
            <a:ext cx="20955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按周期统计排放总量，体现污染排放规模。</a:t>
            </a:r>
            <a:endParaRPr lang="en-US" sz="1100"/>
          </a:p>
        </p:txBody>
      </p:sp>
      <p:sp>
        <p:nvSpPr>
          <p:cNvPr id="14" name="AutoShape 14"/>
          <p:cNvSpPr/>
          <p:nvPr/>
        </p:nvSpPr>
        <p:spPr>
          <a:xfrm>
            <a:off x="1016000" y="4762500"/>
            <a:ext cx="2260600" cy="1079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1143000" y="4826000"/>
            <a:ext cx="2032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设施运行</a:t>
            </a:r>
            <a:endParaRPr lang="en-US" sz="1100"/>
          </a:p>
        </p:txBody>
      </p:sp>
      <p:sp>
        <p:nvSpPr>
          <p:cNvPr id="16" name="AutoShape 16"/>
          <p:cNvSpPr/>
          <p:nvPr/>
        </p:nvSpPr>
        <p:spPr>
          <a:xfrm>
            <a:off x="1143000" y="5207000"/>
            <a:ext cx="20955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污染防治设施的日常运行状态与维护记录。</a:t>
            </a:r>
            <a:endParaRPr lang="en-US" sz="1100"/>
          </a:p>
        </p:txBody>
      </p:sp>
      <p:sp>
        <p:nvSpPr>
          <p:cNvPr id="17" name="AutoShape 17"/>
          <p:cNvSpPr/>
          <p:nvPr/>
        </p:nvSpPr>
        <p:spPr>
          <a:xfrm>
            <a:off x="3467100" y="4762500"/>
            <a:ext cx="2260600" cy="1079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3594100" y="4826000"/>
            <a:ext cx="2032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自行监测数据</a:t>
            </a:r>
            <a:endParaRPr lang="en-US" sz="1100"/>
          </a:p>
        </p:txBody>
      </p:sp>
      <p:sp>
        <p:nvSpPr>
          <p:cNvPr id="19" name="AutoShape 19"/>
          <p:cNvSpPr/>
          <p:nvPr/>
        </p:nvSpPr>
        <p:spPr>
          <a:xfrm>
            <a:off x="3594100" y="5207000"/>
            <a:ext cx="20955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第一手的监测原始数据，作为合规证明。</a:t>
            </a:r>
            <a:endParaRPr lang="en-US" sz="1100"/>
          </a:p>
        </p:txBody>
      </p:sp>
      <p:cxnSp>
        <p:nvCxnSpPr>
          <p:cNvPr id="20" name="Connector 20"/>
          <p:cNvCxnSpPr/>
          <p:nvPr/>
        </p:nvCxnSpPr>
        <p:spPr>
          <a:xfrm rot="5390450">
            <a:off x="3873500" y="3803659"/>
            <a:ext cx="4572000" cy="12700"/>
          </a:xfrm>
          <a:prstGeom prst="straightConnector1">
            <a:avLst/>
          </a:prstGeom>
          <a:solidFill>
            <a:srgbClr val="DEE0E3">
              <a:alpha val="100000"/>
            </a:srgbClr>
          </a:solidFill>
          <a:ln w="12700" cap="flat" cmpd="sng">
            <a:solidFill>
              <a:srgbClr val="228B22">
                <a:alpha val="20000"/>
              </a:srgbClr>
            </a:solidFill>
            <a:prstDash val="dash"/>
            <a:round/>
            <a:headEnd type="none" w="med" len="med"/>
            <a:tailEnd type="none" w="med" len="med"/>
          </a:ln>
        </p:spPr>
      </p:cxnSp>
      <p:sp>
        <p:nvSpPr>
          <p:cNvPr id="21" name="AutoShape 21"/>
          <p:cNvSpPr/>
          <p:nvPr/>
        </p:nvSpPr>
        <p:spPr>
          <a:xfrm>
            <a:off x="6350000" y="1524000"/>
            <a:ext cx="5207000" cy="4572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22" name="AutoShape 22"/>
          <p:cNvSpPr/>
          <p:nvPr/>
        </p:nvSpPr>
        <p:spPr>
          <a:xfrm>
            <a:off x="6350000" y="1524000"/>
            <a:ext cx="520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3" name="AutoShape 23"/>
          <p:cNvSpPr/>
          <p:nvPr/>
        </p:nvSpPr>
        <p:spPr>
          <a:xfrm>
            <a:off x="6604000" y="1778000"/>
            <a:ext cx="4699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执行报告制度</a:t>
            </a:r>
            <a:endParaRPr lang="en-US" sz="1100"/>
          </a:p>
        </p:txBody>
      </p:sp>
      <p:sp>
        <p:nvSpPr>
          <p:cNvPr id="24" name="AutoShape 24"/>
          <p:cNvSpPr/>
          <p:nvPr/>
        </p:nvSpPr>
        <p:spPr>
          <a:xfrm>
            <a:off x="6604000" y="2413000"/>
            <a:ext cx="4699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执行报告是排污单位履行主体责任的重要形式，需按规定周期对自身排污行为和许可证执行情况进行全面总结与上报。</a:t>
            </a:r>
            <a:endParaRPr lang="en-US" sz="1100"/>
          </a:p>
        </p:txBody>
      </p:sp>
      <p:sp>
        <p:nvSpPr>
          <p:cNvPr id="25" name="AutoShape 25"/>
          <p:cNvSpPr/>
          <p:nvPr/>
        </p:nvSpPr>
        <p:spPr>
          <a:xfrm>
            <a:off x="6604000" y="3556000"/>
            <a:ext cx="4699000" cy="952500"/>
          </a:xfrm>
          <a:prstGeom prst="roundRect">
            <a:avLst>
              <a:gd name="adj" fmla="val 0"/>
            </a:avLst>
          </a:prstGeom>
          <a:solidFill>
            <a:srgbClr val="F2F8F2">
              <a:alpha val="100000"/>
            </a:srgbClr>
          </a:solidFill>
          <a:ln w="12700" cap="flat" cmpd="sng">
            <a:solidFill>
              <a:srgbClr val="228B22">
                <a:alpha val="15000"/>
              </a:srgbClr>
            </a:solidFill>
            <a:prstDash val="solid"/>
            <a:round/>
          </a:ln>
        </p:spPr>
        <p:txBody>
          <a:bodyPr vert="horz" wrap="square" lIns="63500" tIns="63500" rIns="63500" bIns="63500" rtlCol="0" anchor="ctr"/>
          <a:lstStyle/>
          <a:p>
            <a:pPr algn="ctr">
              <a:defRPr/>
            </a:pPr>
          </a:p>
        </p:txBody>
      </p:sp>
      <p:sp>
        <p:nvSpPr>
          <p:cNvPr id="26" name="AutoShape 26"/>
          <p:cNvSpPr/>
          <p:nvPr/>
        </p:nvSpPr>
        <p:spPr>
          <a:xfrm>
            <a:off x="6604000" y="3556000"/>
            <a:ext cx="76200" cy="952500"/>
          </a:xfrm>
          <a:prstGeom prst="roundRect">
            <a:avLst>
              <a:gd name="adj" fmla="val 0"/>
            </a:avLst>
          </a:prstGeom>
          <a:solidFill>
            <a:srgbClr val="228B22">
              <a:alpha val="80000"/>
            </a:srgbClr>
          </a:solidFill>
          <a:ln w="25400" cap="flat" cmpd="sng">
            <a:noFill/>
            <a:prstDash val="solid"/>
            <a:round/>
          </a:ln>
        </p:spPr>
        <p:txBody>
          <a:bodyPr vert="horz" wrap="square" lIns="63500" tIns="63500" rIns="63500" bIns="63500" rtlCol="0" anchor="ctr"/>
          <a:lstStyle/>
          <a:p>
            <a:pPr algn="ctr">
              <a:defRPr/>
            </a:pPr>
          </a:p>
        </p:txBody>
      </p:sp>
      <p:sp>
        <p:nvSpPr>
          <p:cNvPr id="27" name="AutoShape 27"/>
          <p:cNvSpPr/>
          <p:nvPr/>
        </p:nvSpPr>
        <p:spPr>
          <a:xfrm>
            <a:off x="6794500" y="3619500"/>
            <a:ext cx="43815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报告周期类型</a:t>
            </a:r>
            <a:endParaRPr lang="en-US" sz="1100"/>
          </a:p>
        </p:txBody>
      </p:sp>
      <p:sp>
        <p:nvSpPr>
          <p:cNvPr id="28" name="AutoShape 28"/>
          <p:cNvSpPr/>
          <p:nvPr/>
        </p:nvSpPr>
        <p:spPr>
          <a:xfrm>
            <a:off x="6794500" y="4000500"/>
            <a:ext cx="4381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根据行业特点与排污许可管理要求，分为年度执行报告、季度执行报告和月执行报告三种形式。</a:t>
            </a:r>
            <a:endParaRPr lang="en-US" sz="1100"/>
          </a:p>
        </p:txBody>
      </p:sp>
      <p:sp>
        <p:nvSpPr>
          <p:cNvPr id="29" name="AutoShape 29"/>
          <p:cNvSpPr/>
          <p:nvPr/>
        </p:nvSpPr>
        <p:spPr>
          <a:xfrm>
            <a:off x="6604000" y="4572000"/>
            <a:ext cx="2286000" cy="1397000"/>
          </a:xfrm>
          <a:prstGeom prst="roundRect">
            <a:avLst>
              <a:gd name="adj" fmla="val 0"/>
            </a:avLst>
          </a:prstGeom>
          <a:solidFill>
            <a:srgbClr val="F2F8F2">
              <a:alpha val="100000"/>
            </a:srgbClr>
          </a:solidFill>
          <a:ln w="12700" cap="flat" cmpd="sng">
            <a:solidFill>
              <a:srgbClr val="228B22">
                <a:alpha val="15000"/>
              </a:srgbClr>
            </a:solidFill>
            <a:prstDash val="solid"/>
            <a:round/>
          </a:ln>
        </p:spPr>
        <p:txBody>
          <a:bodyPr vert="horz" wrap="square" lIns="63500" tIns="63500" rIns="63500" bIns="63500" rtlCol="0" anchor="ctr"/>
          <a:lstStyle/>
          <a:p>
            <a:pPr algn="ctr">
              <a:defRPr/>
            </a:pPr>
          </a:p>
        </p:txBody>
      </p:sp>
      <p:sp>
        <p:nvSpPr>
          <p:cNvPr id="30" name="AutoShape 30"/>
          <p:cNvSpPr/>
          <p:nvPr/>
        </p:nvSpPr>
        <p:spPr>
          <a:xfrm>
            <a:off x="6604000" y="4572000"/>
            <a:ext cx="76200" cy="1397000"/>
          </a:xfrm>
          <a:prstGeom prst="roundRect">
            <a:avLst>
              <a:gd name="adj" fmla="val 0"/>
            </a:avLst>
          </a:prstGeom>
          <a:solidFill>
            <a:srgbClr val="228B22">
              <a:alpha val="60000"/>
            </a:srgbClr>
          </a:solidFill>
          <a:ln w="25400" cap="flat" cmpd="sng">
            <a:noFill/>
            <a:prstDash val="solid"/>
            <a:round/>
          </a:ln>
        </p:spPr>
        <p:txBody>
          <a:bodyPr vert="horz" wrap="square" lIns="63500" tIns="63500" rIns="63500" bIns="63500" rtlCol="0" anchor="ctr"/>
          <a:lstStyle/>
          <a:p>
            <a:pPr algn="ctr">
              <a:defRPr/>
            </a:pPr>
          </a:p>
        </p:txBody>
      </p:sp>
      <p:sp>
        <p:nvSpPr>
          <p:cNvPr id="31" name="AutoShape 31"/>
          <p:cNvSpPr/>
          <p:nvPr/>
        </p:nvSpPr>
        <p:spPr>
          <a:xfrm>
            <a:off x="6731000" y="4635500"/>
            <a:ext cx="2032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核心内容</a:t>
            </a:r>
            <a:endParaRPr lang="en-US" sz="1100"/>
          </a:p>
        </p:txBody>
      </p:sp>
      <p:sp>
        <p:nvSpPr>
          <p:cNvPr id="32" name="AutoShape 32"/>
          <p:cNvSpPr/>
          <p:nvPr/>
        </p:nvSpPr>
        <p:spPr>
          <a:xfrm>
            <a:off x="6731000" y="5016500"/>
            <a:ext cx="20955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总结污染物实际排放情况、达标判定、污染防治设施运行效果及环境管理情况。</a:t>
            </a:r>
            <a:endParaRPr lang="en-US" sz="1100"/>
          </a:p>
        </p:txBody>
      </p:sp>
      <p:sp>
        <p:nvSpPr>
          <p:cNvPr id="33" name="AutoShape 33"/>
          <p:cNvSpPr/>
          <p:nvPr/>
        </p:nvSpPr>
        <p:spPr>
          <a:xfrm>
            <a:off x="9017000" y="4572000"/>
            <a:ext cx="2286000" cy="1397000"/>
          </a:xfrm>
          <a:prstGeom prst="roundRect">
            <a:avLst>
              <a:gd name="adj" fmla="val 0"/>
            </a:avLst>
          </a:prstGeom>
          <a:solidFill>
            <a:srgbClr val="F2F8F2">
              <a:alpha val="100000"/>
            </a:srgbClr>
          </a:solidFill>
          <a:ln w="12700" cap="flat" cmpd="sng">
            <a:solidFill>
              <a:srgbClr val="228B22">
                <a:alpha val="15000"/>
              </a:srgbClr>
            </a:solidFill>
            <a:prstDash val="solid"/>
            <a:round/>
          </a:ln>
        </p:spPr>
        <p:txBody>
          <a:bodyPr vert="horz" wrap="square" lIns="63500" tIns="63500" rIns="63500" bIns="63500" rtlCol="0" anchor="ctr"/>
          <a:lstStyle/>
          <a:p>
            <a:pPr algn="ctr">
              <a:defRPr/>
            </a:pPr>
          </a:p>
        </p:txBody>
      </p:sp>
      <p:sp>
        <p:nvSpPr>
          <p:cNvPr id="34" name="AutoShape 34"/>
          <p:cNvSpPr/>
          <p:nvPr/>
        </p:nvSpPr>
        <p:spPr>
          <a:xfrm>
            <a:off x="9017000" y="4572000"/>
            <a:ext cx="76200" cy="1397000"/>
          </a:xfrm>
          <a:prstGeom prst="roundRect">
            <a:avLst>
              <a:gd name="adj" fmla="val 0"/>
            </a:avLst>
          </a:prstGeom>
          <a:solidFill>
            <a:srgbClr val="228B22">
              <a:alpha val="60000"/>
            </a:srgbClr>
          </a:solidFill>
          <a:ln w="25400" cap="flat" cmpd="sng">
            <a:noFill/>
            <a:prstDash val="solid"/>
            <a:round/>
          </a:ln>
        </p:spPr>
        <p:txBody>
          <a:bodyPr vert="horz" wrap="square" lIns="63500" tIns="63500" rIns="63500" bIns="63500" rtlCol="0" anchor="ctr"/>
          <a:lstStyle/>
          <a:p>
            <a:pPr algn="ctr">
              <a:defRPr/>
            </a:pPr>
          </a:p>
        </p:txBody>
      </p:sp>
      <p:sp>
        <p:nvSpPr>
          <p:cNvPr id="35" name="AutoShape 35"/>
          <p:cNvSpPr/>
          <p:nvPr/>
        </p:nvSpPr>
        <p:spPr>
          <a:xfrm>
            <a:off x="9144000" y="4635500"/>
            <a:ext cx="2032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规范提交通道</a:t>
            </a:r>
            <a:endParaRPr lang="en-US" sz="1100"/>
          </a:p>
        </p:txBody>
      </p:sp>
      <p:sp>
        <p:nvSpPr>
          <p:cNvPr id="36" name="AutoShape 36"/>
          <p:cNvSpPr/>
          <p:nvPr/>
        </p:nvSpPr>
        <p:spPr>
          <a:xfrm>
            <a:off x="9144000" y="5016500"/>
            <a:ext cx="20955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统一通过全国排污许可证管理信息平台进行在线填报与提交，实现数据电子化留存。</a:t>
            </a:r>
            <a:endParaRPr lang="en-US" sz="1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16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数据管理数字化趋势</a:t>
            </a:r>
            <a:endParaRPr lang="en-US" sz="1100"/>
          </a:p>
        </p:txBody>
      </p:sp>
      <p:sp>
        <p:nvSpPr>
          <p:cNvPr id="4" name="AutoShape 4"/>
          <p:cNvSpPr/>
          <p:nvPr/>
        </p:nvSpPr>
        <p:spPr>
          <a:xfrm>
            <a:off x="762000" y="1524000"/>
            <a:ext cx="3467100" cy="26670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34671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952500" y="1714500"/>
            <a:ext cx="3086100" cy="457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电子台账系统</a:t>
            </a:r>
            <a:endParaRPr lang="en-US" sz="1100"/>
          </a:p>
        </p:txBody>
      </p:sp>
      <p:sp>
        <p:nvSpPr>
          <p:cNvPr id="7" name="AutoShape 7"/>
          <p:cNvSpPr/>
          <p:nvPr/>
        </p:nvSpPr>
        <p:spPr>
          <a:xfrm>
            <a:off x="952500" y="2286000"/>
            <a:ext cx="30861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彻底替代传统纸质记录模式，依托物联网与传感器技术实现环境数据的自动采集、实时记录与云端同步。告别繁琐的人工填报，让数据流转更高效，查询调阅更便捷。</a:t>
            </a:r>
            <a:endParaRPr lang="en-US" sz="1100"/>
          </a:p>
        </p:txBody>
      </p:sp>
      <p:sp>
        <p:nvSpPr>
          <p:cNvPr id="8" name="AutoShape 8"/>
          <p:cNvSpPr/>
          <p:nvPr/>
        </p:nvSpPr>
        <p:spPr>
          <a:xfrm>
            <a:off x="952500" y="3492500"/>
            <a:ext cx="3086100" cy="571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1079500" y="3556000"/>
            <a:ext cx="28321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核心价值：去纸化办公，数据实时留痕</a:t>
            </a:r>
            <a:endParaRPr lang="en-US" sz="1100"/>
          </a:p>
        </p:txBody>
      </p:sp>
      <p:sp>
        <p:nvSpPr>
          <p:cNvPr id="10" name="AutoShape 10"/>
          <p:cNvSpPr/>
          <p:nvPr/>
        </p:nvSpPr>
        <p:spPr>
          <a:xfrm>
            <a:off x="4457700" y="1524000"/>
            <a:ext cx="3467100" cy="26670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4457700" y="1524000"/>
            <a:ext cx="34671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4648200" y="1714500"/>
            <a:ext cx="3086100" cy="457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智慧环保平台</a:t>
            </a:r>
            <a:endParaRPr lang="en-US" sz="1100"/>
          </a:p>
        </p:txBody>
      </p:sp>
      <p:sp>
        <p:nvSpPr>
          <p:cNvPr id="13" name="AutoShape 13"/>
          <p:cNvSpPr/>
          <p:nvPr/>
        </p:nvSpPr>
        <p:spPr>
          <a:xfrm>
            <a:off x="4648200" y="2286000"/>
            <a:ext cx="30861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打通企业排污、在线监测与视频监控等多源数据孤岛，构建一体化综合管理视图。通过智能算法对异常指标进行实时捕捉，实现风险的自动预警与快速响应。</a:t>
            </a:r>
            <a:endParaRPr lang="en-US" sz="1100"/>
          </a:p>
        </p:txBody>
      </p:sp>
      <p:sp>
        <p:nvSpPr>
          <p:cNvPr id="14" name="AutoShape 14"/>
          <p:cNvSpPr/>
          <p:nvPr/>
        </p:nvSpPr>
        <p:spPr>
          <a:xfrm>
            <a:off x="4648200" y="3492500"/>
            <a:ext cx="3086100" cy="571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4775200" y="3556000"/>
            <a:ext cx="28321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核心价值：全域感知，化被动为主动</a:t>
            </a:r>
            <a:endParaRPr lang="en-US" sz="1100"/>
          </a:p>
        </p:txBody>
      </p:sp>
      <p:sp>
        <p:nvSpPr>
          <p:cNvPr id="16" name="AutoShape 16"/>
          <p:cNvSpPr/>
          <p:nvPr/>
        </p:nvSpPr>
        <p:spPr>
          <a:xfrm>
            <a:off x="8153400" y="1524000"/>
            <a:ext cx="3467100" cy="26670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8153400" y="1524000"/>
            <a:ext cx="34671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8343900" y="1714500"/>
            <a:ext cx="3086100" cy="457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区块链技术</a:t>
            </a:r>
            <a:endParaRPr lang="en-US" sz="1100"/>
          </a:p>
        </p:txBody>
      </p:sp>
      <p:sp>
        <p:nvSpPr>
          <p:cNvPr id="19" name="AutoShape 19"/>
          <p:cNvSpPr/>
          <p:nvPr/>
        </p:nvSpPr>
        <p:spPr>
          <a:xfrm>
            <a:off x="8343900" y="2286000"/>
            <a:ext cx="30861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将不可篡改的分布式账本技术应用于环境监测数据存证，从源头确保数据生成、传输到存储的全流程真实性。形成可永久追溯的证据链，满足监管与合规的高可信度要求。</a:t>
            </a:r>
            <a:endParaRPr lang="en-US" sz="1100"/>
          </a:p>
        </p:txBody>
      </p:sp>
      <p:sp>
        <p:nvSpPr>
          <p:cNvPr id="20" name="AutoShape 20"/>
          <p:cNvSpPr/>
          <p:nvPr/>
        </p:nvSpPr>
        <p:spPr>
          <a:xfrm>
            <a:off x="8343900" y="3492500"/>
            <a:ext cx="3086100" cy="571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8470900" y="3556000"/>
            <a:ext cx="28321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核心价值：技术背书，构建信任基石</a:t>
            </a:r>
            <a:endParaRPr lang="en-US" sz="1100"/>
          </a:p>
        </p:txBody>
      </p:sp>
      <p:sp>
        <p:nvSpPr>
          <p:cNvPr id="22" name="AutoShape 22"/>
          <p:cNvSpPr/>
          <p:nvPr/>
        </p:nvSpPr>
        <p:spPr>
          <a:xfrm>
            <a:off x="762000" y="4445000"/>
            <a:ext cx="10858500" cy="1778000"/>
          </a:xfrm>
          <a:prstGeom prst="roundRect">
            <a:avLst>
              <a:gd name="adj" fmla="val 0"/>
            </a:avLst>
          </a:prstGeom>
          <a:solidFill>
            <a:srgbClr val="228B22">
              <a:alpha val="92000"/>
            </a:srgbClr>
          </a:solidFill>
          <a:ln w="25400" cap="flat" cmpd="sng">
            <a:noFill/>
            <a:prstDash val="solid"/>
            <a:round/>
          </a:ln>
        </p:spPr>
        <p:txBody>
          <a:bodyPr vert="horz" wrap="square" lIns="63500" tIns="63500" rIns="63500" bIns="63500" rtlCol="0" anchor="ctr"/>
          <a:lstStyle/>
          <a:p>
            <a:pPr algn="ctr">
              <a:defRPr/>
            </a:pPr>
          </a:p>
        </p:txBody>
      </p:sp>
      <p:sp>
        <p:nvSpPr>
          <p:cNvPr id="23" name="AutoShape 23"/>
          <p:cNvSpPr/>
          <p:nvPr/>
        </p:nvSpPr>
        <p:spPr>
          <a:xfrm>
            <a:off x="1016000" y="4572000"/>
            <a:ext cx="10350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拥抱数字化管理，是提升环境管理水平的必然选择</a:t>
            </a:r>
            <a:endParaRPr lang="en-US" sz="1100"/>
          </a:p>
        </p:txBody>
      </p:sp>
      <p:sp>
        <p:nvSpPr>
          <p:cNvPr id="24" name="AutoShape 24"/>
          <p:cNvSpPr/>
          <p:nvPr/>
        </p:nvSpPr>
        <p:spPr>
          <a:xfrm>
            <a:off x="1016000" y="5143500"/>
            <a:ext cx="10350500" cy="952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F0F9F0"/>
                </a:solidFill>
                <a:latin typeface="Noto Sans SC" panose="020B0200000000000000" charset="-122"/>
                <a:ea typeface="Noto Sans SC" panose="020B0200000000000000" charset="-122"/>
                <a:cs typeface="Noto Sans SC" panose="020B0200000000000000" charset="-122"/>
                <a:sym typeface="Noto Sans SC" panose="020B0200000000000000" charset="-122"/>
              </a:rPr>
              <a:t>在环保要求日益严格、数据价值不断凸显的今天，数字化转型已成为企业环境治理的核心驱动力。从基础的电子台账到综合的智慧平台，再到前沿的区块链存证，技术的迭代正在重塑环境数据的管理范式。这不仅帮助企业降本增效、规避合规风险，更能通过数据的深度挖掘与应用，为绿色可持续发展提供强有力的决策支撑，让环境管理更科学、更精准、更具公信力。</a:t>
            </a:r>
            <a:endParaRPr lang="en-US" sz="11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gradFill rotWithShape="1">
            <a:gsLst>
              <a:gs pos="0">
                <a:srgbClr val="0A2814">
                  <a:alpha val="75000"/>
                </a:srgbClr>
              </a:gs>
              <a:gs pos="100000">
                <a:srgbClr val="0A2814">
                  <a:alpha val="30000"/>
                </a:srgbClr>
              </a:gs>
            </a:gsLst>
            <a:lin ang="0"/>
          </a:gra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1016000" y="1651000"/>
            <a:ext cx="7620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8000" b="1" i="0" u="none" strike="noStrike">
                <a:solidFill>
                  <a:srgbClr val="FFFFFF">
                    <a:alpha val="94902"/>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PART 04</a:t>
            </a:r>
            <a:endParaRPr lang="en-US" sz="1100"/>
          </a:p>
        </p:txBody>
      </p:sp>
      <p:sp>
        <p:nvSpPr>
          <p:cNvPr id="4" name="AutoShape 4"/>
          <p:cNvSpPr/>
          <p:nvPr/>
        </p:nvSpPr>
        <p:spPr>
          <a:xfrm>
            <a:off x="1016000" y="2794000"/>
            <a:ext cx="10160000" cy="1651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40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排污与监测设施设备运行</a:t>
            </a:r>
            <a:endParaRPr lang="en-US" sz="11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4.1 设施设备的安装、使用与维护</a:t>
            </a:r>
            <a:endParaRPr lang="en-US" sz="1100"/>
          </a:p>
        </p:txBody>
      </p:sp>
      <p:sp>
        <p:nvSpPr>
          <p:cNvPr id="4" name="AutoShape 4"/>
          <p:cNvSpPr/>
          <p:nvPr/>
        </p:nvSpPr>
        <p:spPr>
          <a:xfrm>
            <a:off x="762000" y="1524000"/>
            <a:ext cx="5207000" cy="2349500"/>
          </a:xfrm>
          <a:prstGeom prst="roundRect">
            <a:avLst>
              <a:gd name="adj" fmla="val 0"/>
            </a:avLst>
          </a:prstGeom>
          <a:solidFill>
            <a:srgbClr val="FFFFFF">
              <a:alpha val="92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520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500" y="1778000"/>
            <a:ext cx="406400" cy="406400"/>
          </a:xfrm>
          <a:prstGeom prst="rect">
            <a:avLst/>
          </a:prstGeom>
        </p:spPr>
      </p:pic>
      <p:sp>
        <p:nvSpPr>
          <p:cNvPr id="7" name="AutoShape 7"/>
          <p:cNvSpPr/>
          <p:nvPr/>
        </p:nvSpPr>
        <p:spPr>
          <a:xfrm>
            <a:off x="1524000" y="1778000"/>
            <a:ext cx="4191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设备合规</a:t>
            </a:r>
            <a:endParaRPr lang="en-US" sz="1100"/>
          </a:p>
        </p:txBody>
      </p:sp>
      <p:sp>
        <p:nvSpPr>
          <p:cNvPr id="8" name="AutoShape 8"/>
          <p:cNvSpPr/>
          <p:nvPr/>
        </p:nvSpPr>
        <p:spPr>
          <a:xfrm>
            <a:off x="952500" y="2349500"/>
            <a:ext cx="4826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必须严格选用符合国家相关标准和技术规范的环境监测设备，从硬件源头确保监测数据的有效性与合法性。严禁使用未通过计量认证或已淘汰的设备，为后续的环境监测工作打下坚实的合规基础。</a:t>
            </a:r>
            <a:endParaRPr lang="en-US" sz="1100"/>
          </a:p>
        </p:txBody>
      </p:sp>
      <p:sp>
        <p:nvSpPr>
          <p:cNvPr id="9" name="AutoShape 9"/>
          <p:cNvSpPr/>
          <p:nvPr/>
        </p:nvSpPr>
        <p:spPr>
          <a:xfrm>
            <a:off x="6223000" y="1524000"/>
            <a:ext cx="5207000" cy="2349500"/>
          </a:xfrm>
          <a:prstGeom prst="roundRect">
            <a:avLst>
              <a:gd name="adj" fmla="val 0"/>
            </a:avLst>
          </a:prstGeom>
          <a:solidFill>
            <a:srgbClr val="FFFFFF">
              <a:alpha val="92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10" name="AutoShape 10"/>
          <p:cNvSpPr/>
          <p:nvPr/>
        </p:nvSpPr>
        <p:spPr>
          <a:xfrm>
            <a:off x="6223000" y="1524000"/>
            <a:ext cx="520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3500" y="1778000"/>
            <a:ext cx="406400" cy="406400"/>
          </a:xfrm>
          <a:prstGeom prst="rect">
            <a:avLst/>
          </a:prstGeom>
        </p:spPr>
      </p:pic>
      <p:sp>
        <p:nvSpPr>
          <p:cNvPr id="12" name="AutoShape 12"/>
          <p:cNvSpPr/>
          <p:nvPr/>
        </p:nvSpPr>
        <p:spPr>
          <a:xfrm>
            <a:off x="6985000" y="1778000"/>
            <a:ext cx="4191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安装联网</a:t>
            </a:r>
            <a:endParaRPr lang="en-US" sz="1100"/>
          </a:p>
        </p:txBody>
      </p:sp>
      <p:sp>
        <p:nvSpPr>
          <p:cNvPr id="13" name="AutoShape 13"/>
          <p:cNvSpPr/>
          <p:nvPr/>
        </p:nvSpPr>
        <p:spPr>
          <a:xfrm>
            <a:off x="6413500" y="2349500"/>
            <a:ext cx="4826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对于依法应当安装自动监测设备的排污单位，必须按规定完成设备的规范化安装，并确保监测系统与生态环境主管部门的监控平台实现稳定联网。保障监测数据能够实时、准确、完整地上传至监管系统，接受在线监督。</a:t>
            </a:r>
            <a:endParaRPr lang="en-US" sz="1100"/>
          </a:p>
        </p:txBody>
      </p:sp>
      <p:sp>
        <p:nvSpPr>
          <p:cNvPr id="14" name="AutoShape 14"/>
          <p:cNvSpPr/>
          <p:nvPr/>
        </p:nvSpPr>
        <p:spPr>
          <a:xfrm>
            <a:off x="762000" y="4064000"/>
            <a:ext cx="5207000" cy="2349500"/>
          </a:xfrm>
          <a:prstGeom prst="roundRect">
            <a:avLst>
              <a:gd name="adj" fmla="val 0"/>
            </a:avLst>
          </a:prstGeom>
          <a:solidFill>
            <a:srgbClr val="FFFFFF">
              <a:alpha val="92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15" name="AutoShape 15"/>
          <p:cNvSpPr/>
          <p:nvPr/>
        </p:nvSpPr>
        <p:spPr>
          <a:xfrm>
            <a:off x="762000" y="4064000"/>
            <a:ext cx="520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2500" y="4254500"/>
            <a:ext cx="406400" cy="406400"/>
          </a:xfrm>
          <a:prstGeom prst="rect">
            <a:avLst/>
          </a:prstGeom>
        </p:spPr>
      </p:pic>
      <p:sp>
        <p:nvSpPr>
          <p:cNvPr id="17" name="AutoShape 17"/>
          <p:cNvSpPr/>
          <p:nvPr/>
        </p:nvSpPr>
        <p:spPr>
          <a:xfrm>
            <a:off x="1524000" y="4254500"/>
            <a:ext cx="4191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维护保养</a:t>
            </a:r>
            <a:endParaRPr lang="en-US" sz="1100"/>
          </a:p>
        </p:txBody>
      </p:sp>
      <p:sp>
        <p:nvSpPr>
          <p:cNvPr id="18" name="AutoShape 18"/>
          <p:cNvSpPr/>
          <p:nvPr/>
        </p:nvSpPr>
        <p:spPr>
          <a:xfrm>
            <a:off x="952500" y="4826000"/>
            <a:ext cx="4826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建立健全监测设备日常管理制度，对设备进行经常性的清洁、保养和巡检。同时，需定期委托具备资质的机构进行检定与校准，及时更换老化部件与耗材，确保监测设备长期处于正常运行状态，维持监测结果的精准度。</a:t>
            </a:r>
            <a:endParaRPr lang="en-US" sz="1100"/>
          </a:p>
        </p:txBody>
      </p:sp>
      <p:sp>
        <p:nvSpPr>
          <p:cNvPr id="19" name="AutoShape 19"/>
          <p:cNvSpPr/>
          <p:nvPr/>
        </p:nvSpPr>
        <p:spPr>
          <a:xfrm>
            <a:off x="6223000" y="4064000"/>
            <a:ext cx="5207000" cy="2349500"/>
          </a:xfrm>
          <a:prstGeom prst="roundRect">
            <a:avLst>
              <a:gd name="adj" fmla="val 0"/>
            </a:avLst>
          </a:prstGeom>
          <a:solidFill>
            <a:srgbClr val="FFFFFF">
              <a:alpha val="92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20" name="AutoShape 20"/>
          <p:cNvSpPr/>
          <p:nvPr/>
        </p:nvSpPr>
        <p:spPr>
          <a:xfrm>
            <a:off x="6223000" y="4064000"/>
            <a:ext cx="520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3500" y="4254500"/>
            <a:ext cx="406400" cy="406400"/>
          </a:xfrm>
          <a:prstGeom prst="rect">
            <a:avLst/>
          </a:prstGeom>
        </p:spPr>
      </p:pic>
      <p:sp>
        <p:nvSpPr>
          <p:cNvPr id="22" name="AutoShape 22"/>
          <p:cNvSpPr/>
          <p:nvPr/>
        </p:nvSpPr>
        <p:spPr>
          <a:xfrm>
            <a:off x="6985000" y="4254500"/>
            <a:ext cx="4191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异常报告</a:t>
            </a:r>
            <a:endParaRPr lang="en-US" sz="1100"/>
          </a:p>
        </p:txBody>
      </p:sp>
      <p:sp>
        <p:nvSpPr>
          <p:cNvPr id="23" name="AutoShape 23"/>
          <p:cNvSpPr/>
          <p:nvPr/>
        </p:nvSpPr>
        <p:spPr>
          <a:xfrm>
            <a:off x="6413500" y="4826000"/>
            <a:ext cx="4826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操作人员发现自动监测设备传输数据出现异常波动或故障时，应当</a:t>
            </a:r>
            <a:r>
              <a:rPr lang="en-US" sz="1300" b="1" i="0" u="none" strike="noStrike">
                <a:solidFill>
                  <a:srgbClr val="C81E1E"/>
                </a:solidFill>
                <a:latin typeface="Noto Sans SC" panose="020B0200000000000000" charset="-122"/>
                <a:ea typeface="Noto Sans SC" panose="020B0200000000000000" charset="-122"/>
                <a:cs typeface="Noto Sans SC" panose="020B0200000000000000" charset="-122"/>
                <a:sym typeface="Noto Sans SC" panose="020B0200000000000000" charset="-122"/>
              </a:rPr>
              <a:t>及时报告</a:t>
            </a: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生态环境主管部门。同时立即组织专业技术力量进行检查、诊断与修复，详细记录异常情况及处理过程，确保监测数据的连续性与真实性不受影响。</a:t>
            </a:r>
            <a:endParaRPr lang="en-US" sz="11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4.2 固定污染源烟气排放连续监测系统（CEMS）详解</a:t>
            </a:r>
            <a:endParaRPr lang="en-US" sz="1100"/>
          </a:p>
        </p:txBody>
      </p:sp>
      <p:sp>
        <p:nvSpPr>
          <p:cNvPr id="4" name="AutoShape 4"/>
          <p:cNvSpPr/>
          <p:nvPr/>
        </p:nvSpPr>
        <p:spPr>
          <a:xfrm>
            <a:off x="762000" y="1397000"/>
            <a:ext cx="10668000" cy="1079500"/>
          </a:xfrm>
          <a:prstGeom prst="roundRect">
            <a:avLst>
              <a:gd name="adj" fmla="val 0"/>
            </a:avLst>
          </a:prstGeom>
          <a:solidFill>
            <a:srgbClr val="F0F7F0">
              <a:alpha val="95000"/>
            </a:srgbClr>
          </a:solidFill>
          <a:ln w="12700" cap="flat" cmpd="sng">
            <a:solidFill>
              <a:srgbClr val="228B22">
                <a:alpha val="4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397000"/>
            <a:ext cx="76200" cy="10795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016000" y="1460500"/>
            <a:ext cx="10287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CEMS是对固定污染源排放的烟气进行实时、连续监测的核心环保设备，通过不间断采集与分析污染物数据，为环境执法、企业合规排放和污染治理提供客观、准确的技术依据，是实现污染源“看得见、管得住”的重要信息化手段。</a:t>
            </a:r>
            <a:endParaRPr lang="en-US" sz="1100"/>
          </a:p>
        </p:txBody>
      </p:sp>
      <p:sp>
        <p:nvSpPr>
          <p:cNvPr id="7" name="AutoShape 7"/>
          <p:cNvSpPr/>
          <p:nvPr/>
        </p:nvSpPr>
        <p:spPr>
          <a:xfrm>
            <a:off x="762000" y="2794000"/>
            <a:ext cx="3429000" cy="1968500"/>
          </a:xfrm>
          <a:prstGeom prst="roundRect">
            <a:avLst>
              <a:gd name="adj" fmla="val 0"/>
            </a:avLst>
          </a:prstGeom>
          <a:solidFill>
            <a:srgbClr val="FFFFFF">
              <a:alpha val="92000"/>
            </a:srgbClr>
          </a:solidFill>
          <a:ln w="12700" cap="flat" cmpd="sng">
            <a:solidFill>
              <a:srgbClr val="DCDCDC">
                <a:alpha val="100000"/>
              </a:srgbClr>
            </a:solidFill>
            <a:prstDash val="solid"/>
            <a:round/>
          </a:ln>
        </p:spPr>
        <p:txBody>
          <a:bodyPr vert="horz" wrap="square" lIns="63500" tIns="63500" rIns="63500" bIns="63500" rtlCol="0" anchor="ctr"/>
          <a:lstStyle/>
          <a:p>
            <a:pPr algn="ctr">
              <a:defRPr/>
            </a:pPr>
          </a:p>
        </p:txBody>
      </p:sp>
      <p:sp>
        <p:nvSpPr>
          <p:cNvPr id="8" name="AutoShape 8"/>
          <p:cNvSpPr/>
          <p:nvPr/>
        </p:nvSpPr>
        <p:spPr>
          <a:xfrm>
            <a:off x="762000" y="2794000"/>
            <a:ext cx="3429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952500" y="2984500"/>
            <a:ext cx="304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采样与预处理单元</a:t>
            </a:r>
            <a:endParaRPr lang="en-US" sz="1100"/>
          </a:p>
        </p:txBody>
      </p:sp>
      <p:sp>
        <p:nvSpPr>
          <p:cNvPr id="10" name="AutoShape 10"/>
          <p:cNvSpPr/>
          <p:nvPr/>
        </p:nvSpPr>
        <p:spPr>
          <a:xfrm>
            <a:off x="952500" y="3492500"/>
            <a:ext cx="3048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负责从污染源烟道中采集代表性烟气样品，通过过滤、除湿、冷凝等技术手段去除颗粒物、水分和干扰组分，将符合分析仪表要求的洁净样气输送至分析单元，是保证监测数据有效性的第一道关卡。</a:t>
            </a:r>
            <a:endParaRPr lang="en-US" sz="1100"/>
          </a:p>
        </p:txBody>
      </p:sp>
      <p:sp>
        <p:nvSpPr>
          <p:cNvPr id="11" name="AutoShape 11"/>
          <p:cNvSpPr/>
          <p:nvPr/>
        </p:nvSpPr>
        <p:spPr>
          <a:xfrm>
            <a:off x="4445000" y="2794000"/>
            <a:ext cx="3429000" cy="1968500"/>
          </a:xfrm>
          <a:prstGeom prst="roundRect">
            <a:avLst>
              <a:gd name="adj" fmla="val 0"/>
            </a:avLst>
          </a:prstGeom>
          <a:solidFill>
            <a:srgbClr val="FFFFFF">
              <a:alpha val="92000"/>
            </a:srgbClr>
          </a:solidFill>
          <a:ln w="12700" cap="flat" cmpd="sng">
            <a:solidFill>
              <a:srgbClr val="DCDCDC">
                <a:alpha val="100000"/>
              </a:srgbClr>
            </a:solidFill>
            <a:prstDash val="solid"/>
            <a:round/>
          </a:ln>
        </p:spPr>
        <p:txBody>
          <a:bodyPr vert="horz" wrap="square" lIns="63500" tIns="63500" rIns="63500" bIns="63500" rtlCol="0" anchor="ctr"/>
          <a:lstStyle/>
          <a:p>
            <a:pPr algn="ctr">
              <a:defRPr/>
            </a:pPr>
          </a:p>
        </p:txBody>
      </p:sp>
      <p:sp>
        <p:nvSpPr>
          <p:cNvPr id="12" name="AutoShape 12"/>
          <p:cNvSpPr/>
          <p:nvPr/>
        </p:nvSpPr>
        <p:spPr>
          <a:xfrm>
            <a:off x="4445000" y="2794000"/>
            <a:ext cx="3429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4635500" y="2984500"/>
            <a:ext cx="304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核心分析单元</a:t>
            </a:r>
            <a:endParaRPr lang="en-US" sz="1100"/>
          </a:p>
        </p:txBody>
      </p:sp>
      <p:sp>
        <p:nvSpPr>
          <p:cNvPr id="14" name="AutoShape 14"/>
          <p:cNvSpPr/>
          <p:nvPr/>
        </p:nvSpPr>
        <p:spPr>
          <a:xfrm>
            <a:off x="4635500" y="3492500"/>
            <a:ext cx="3048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系统的“大脑”，利用红外、紫外、电化学等高精度分析技术，实时测定烟气中SO₂、NOₓ、颗粒物、氧量等关键污染物的浓度。具备自动校准和故障诊断功能，确保在复杂工况下仍能提供精准、稳定的监测分析结果。</a:t>
            </a:r>
            <a:endParaRPr lang="en-US" sz="1100"/>
          </a:p>
        </p:txBody>
      </p:sp>
      <p:sp>
        <p:nvSpPr>
          <p:cNvPr id="15" name="AutoShape 15"/>
          <p:cNvSpPr/>
          <p:nvPr/>
        </p:nvSpPr>
        <p:spPr>
          <a:xfrm>
            <a:off x="8128000" y="2794000"/>
            <a:ext cx="3429000" cy="1968500"/>
          </a:xfrm>
          <a:prstGeom prst="roundRect">
            <a:avLst>
              <a:gd name="adj" fmla="val 0"/>
            </a:avLst>
          </a:prstGeom>
          <a:solidFill>
            <a:srgbClr val="FFFFFF">
              <a:alpha val="92000"/>
            </a:srgbClr>
          </a:solidFill>
          <a:ln w="12700" cap="flat" cmpd="sng">
            <a:solidFill>
              <a:srgbClr val="DCDCDC">
                <a:alpha val="100000"/>
              </a:srgbClr>
            </a:solidFill>
            <a:prstDash val="solid"/>
            <a:round/>
          </a:ln>
        </p:spPr>
        <p:txBody>
          <a:bodyPr vert="horz" wrap="square" lIns="63500" tIns="63500" rIns="63500" bIns="63500" rtlCol="0" anchor="ctr"/>
          <a:lstStyle/>
          <a:p>
            <a:pPr algn="ctr">
              <a:defRPr/>
            </a:pPr>
          </a:p>
        </p:txBody>
      </p:sp>
      <p:sp>
        <p:nvSpPr>
          <p:cNvPr id="16" name="AutoShape 16"/>
          <p:cNvSpPr/>
          <p:nvPr/>
        </p:nvSpPr>
        <p:spPr>
          <a:xfrm>
            <a:off x="8128000" y="2794000"/>
            <a:ext cx="3429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8318500" y="2984500"/>
            <a:ext cx="304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数采与传输单元</a:t>
            </a:r>
            <a:endParaRPr lang="en-US" sz="1100"/>
          </a:p>
        </p:txBody>
      </p:sp>
      <p:sp>
        <p:nvSpPr>
          <p:cNvPr id="18" name="AutoShape 18"/>
          <p:cNvSpPr/>
          <p:nvPr/>
        </p:nvSpPr>
        <p:spPr>
          <a:xfrm>
            <a:off x="8318500" y="3492500"/>
            <a:ext cx="3048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通过数采仪实时采集分析数据，按照国家环保标准协议进行数据打包，利用专网或无线通信技术将监测数据上传至生态环境部门监控平台。同时具备本地数据存储、历史数据查询及异常报警等功能，实现数据的可追溯性。</a:t>
            </a:r>
            <a:endParaRPr lang="en-US" sz="1100"/>
          </a:p>
        </p:txBody>
      </p:sp>
      <p:sp>
        <p:nvSpPr>
          <p:cNvPr id="19" name="AutoShape 19"/>
          <p:cNvSpPr/>
          <p:nvPr/>
        </p:nvSpPr>
        <p:spPr>
          <a:xfrm>
            <a:off x="762000" y="4953000"/>
            <a:ext cx="5334000" cy="1587500"/>
          </a:xfrm>
          <a:prstGeom prst="roundRect">
            <a:avLst>
              <a:gd name="adj" fmla="val 0"/>
            </a:avLst>
          </a:prstGeom>
          <a:solidFill>
            <a:srgbClr val="EBF5EB">
              <a:alpha val="95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20" name="AutoShape 20"/>
          <p:cNvSpPr/>
          <p:nvPr/>
        </p:nvSpPr>
        <p:spPr>
          <a:xfrm>
            <a:off x="762000" y="4953000"/>
            <a:ext cx="50800" cy="1587500"/>
          </a:xfrm>
          <a:prstGeom prst="roundRect">
            <a:avLst>
              <a:gd name="adj" fmla="val 0"/>
            </a:avLst>
          </a:prstGeom>
          <a:solidFill>
            <a:srgbClr val="228B22">
              <a:alpha val="80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952500" y="5054600"/>
            <a:ext cx="4953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5000"/>
                </a:solidFill>
                <a:latin typeface="Noto Sans SC" panose="020B0200000000000000" charset="-122"/>
                <a:ea typeface="Noto Sans SC" panose="020B0200000000000000" charset="-122"/>
                <a:cs typeface="Noto Sans SC" panose="020B0200000000000000" charset="-122"/>
                <a:sym typeface="Noto Sans SC" panose="020B0200000000000000" charset="-122"/>
              </a:rPr>
              <a:t>科学选点：确保数据代表性</a:t>
            </a:r>
            <a:endParaRPr lang="en-US" sz="1100"/>
          </a:p>
        </p:txBody>
      </p:sp>
      <p:sp>
        <p:nvSpPr>
          <p:cNvPr id="22" name="AutoShape 22"/>
          <p:cNvSpPr/>
          <p:nvPr/>
        </p:nvSpPr>
        <p:spPr>
          <a:xfrm>
            <a:off x="952500" y="5499100"/>
            <a:ext cx="4953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323232"/>
                </a:solidFill>
                <a:latin typeface="Noto Sans SC" panose="020B0200000000000000" charset="-122"/>
                <a:ea typeface="Noto Sans SC" panose="020B0200000000000000" charset="-122"/>
                <a:cs typeface="Noto Sans SC" panose="020B0200000000000000" charset="-122"/>
                <a:sym typeface="Noto Sans SC" panose="020B0200000000000000" charset="-122"/>
              </a:rPr>
              <a:t>监测点位需设置在气流稳定、混合均匀的直管段上，严格避开烟道弯头、变径处、死角及涡流区，以获取能真实反映排放状况的样品。同时需满足便于安装维护、安全防护及长期稳定运行的现场条件。</a:t>
            </a:r>
            <a:endParaRPr lang="en-US" sz="1100"/>
          </a:p>
        </p:txBody>
      </p:sp>
      <p:cxnSp>
        <p:nvCxnSpPr>
          <p:cNvPr id="23" name="Connector 23"/>
          <p:cNvCxnSpPr/>
          <p:nvPr/>
        </p:nvCxnSpPr>
        <p:spPr>
          <a:xfrm rot="5370107">
            <a:off x="5492750" y="5740428"/>
            <a:ext cx="1460500" cy="12700"/>
          </a:xfrm>
          <a:prstGeom prst="straightConnector1">
            <a:avLst/>
          </a:prstGeom>
          <a:solidFill>
            <a:srgbClr val="DEE0E3">
              <a:alpha val="100000"/>
            </a:srgbClr>
          </a:solidFill>
          <a:ln w="12700" cap="flat" cmpd="sng">
            <a:solidFill>
              <a:srgbClr val="228B22">
                <a:alpha val="30000"/>
              </a:srgbClr>
            </a:solidFill>
            <a:prstDash val="solid"/>
            <a:round/>
            <a:headEnd type="none" w="med" len="med"/>
            <a:tailEnd type="none" w="med" len="med"/>
          </a:ln>
        </p:spPr>
      </p:cxnSp>
      <p:sp>
        <p:nvSpPr>
          <p:cNvPr id="24" name="AutoShape 24"/>
          <p:cNvSpPr/>
          <p:nvPr/>
        </p:nvSpPr>
        <p:spPr>
          <a:xfrm>
            <a:off x="6350000" y="4953000"/>
            <a:ext cx="5334000" cy="1587500"/>
          </a:xfrm>
          <a:prstGeom prst="roundRect">
            <a:avLst>
              <a:gd name="adj" fmla="val 0"/>
            </a:avLst>
          </a:prstGeom>
          <a:solidFill>
            <a:srgbClr val="EBF5EB">
              <a:alpha val="95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25" name="AutoShape 25"/>
          <p:cNvSpPr/>
          <p:nvPr/>
        </p:nvSpPr>
        <p:spPr>
          <a:xfrm>
            <a:off x="6350000" y="4953000"/>
            <a:ext cx="50800" cy="1587500"/>
          </a:xfrm>
          <a:prstGeom prst="roundRect">
            <a:avLst>
              <a:gd name="adj" fmla="val 0"/>
            </a:avLst>
          </a:prstGeom>
          <a:solidFill>
            <a:srgbClr val="228B22">
              <a:alpha val="80000"/>
            </a:srgbClr>
          </a:solidFill>
          <a:ln w="25400" cap="flat" cmpd="sng">
            <a:noFill/>
            <a:prstDash val="solid"/>
            <a:round/>
          </a:ln>
        </p:spPr>
        <p:txBody>
          <a:bodyPr vert="horz" wrap="square" lIns="63500" tIns="63500" rIns="63500" bIns="63500" rtlCol="0" anchor="ctr"/>
          <a:lstStyle/>
          <a:p>
            <a:pPr algn="ctr">
              <a:defRPr/>
            </a:pPr>
          </a:p>
        </p:txBody>
      </p:sp>
      <p:sp>
        <p:nvSpPr>
          <p:cNvPr id="26" name="AutoShape 26"/>
          <p:cNvSpPr/>
          <p:nvPr/>
        </p:nvSpPr>
        <p:spPr>
          <a:xfrm>
            <a:off x="6540500" y="5054600"/>
            <a:ext cx="4953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5000"/>
                </a:solidFill>
                <a:latin typeface="Noto Sans SC" panose="020B0200000000000000" charset="-122"/>
                <a:ea typeface="Noto Sans SC" panose="020B0200000000000000" charset="-122"/>
                <a:cs typeface="Noto Sans SC" panose="020B0200000000000000" charset="-122"/>
                <a:sym typeface="Noto Sans SC" panose="020B0200000000000000" charset="-122"/>
              </a:rPr>
              <a:t>环境保障：保障设备高可用性</a:t>
            </a:r>
            <a:endParaRPr lang="en-US" sz="1100"/>
          </a:p>
        </p:txBody>
      </p:sp>
      <p:sp>
        <p:nvSpPr>
          <p:cNvPr id="27" name="AutoShape 27"/>
          <p:cNvSpPr/>
          <p:nvPr/>
        </p:nvSpPr>
        <p:spPr>
          <a:xfrm>
            <a:off x="6540500" y="5499100"/>
            <a:ext cx="4953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323232"/>
                </a:solidFill>
                <a:latin typeface="Noto Sans SC" panose="020B0200000000000000" charset="-122"/>
                <a:ea typeface="Noto Sans SC" panose="020B0200000000000000" charset="-122"/>
                <a:cs typeface="Noto Sans SC" panose="020B0200000000000000" charset="-122"/>
                <a:sym typeface="Noto Sans SC" panose="020B0200000000000000" charset="-122"/>
              </a:rPr>
              <a:t>监测站房需配置恒温恒湿空调系统，保持温度15-30℃、湿度≤60%；提供稳定不间断的电力供应（建议双路供电+UPS）；具备良好的通风、防尘及防腐蚀措施，为精密分析仪器创造适宜的运行环境，减少故障率。</a:t>
            </a:r>
            <a:endParaRPr lang="en-US" sz="11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16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CEMS日常运行管理与质控</a:t>
            </a:r>
            <a:endParaRPr lang="en-US" sz="1100"/>
          </a:p>
        </p:txBody>
      </p:sp>
      <p:sp>
        <p:nvSpPr>
          <p:cNvPr id="4" name="AutoShape 4"/>
          <p:cNvSpPr/>
          <p:nvPr/>
        </p:nvSpPr>
        <p:spPr>
          <a:xfrm>
            <a:off x="762000" y="1524000"/>
            <a:ext cx="3492500" cy="3111500"/>
          </a:xfrm>
          <a:prstGeom prst="roundRect">
            <a:avLst>
              <a:gd name="adj" fmla="val 0"/>
            </a:avLst>
          </a:prstGeom>
          <a:solidFill>
            <a:srgbClr val="FFFFFF">
              <a:alpha val="92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952500" y="1714500"/>
            <a:ext cx="3111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日常巡检</a:t>
            </a:r>
            <a:endParaRPr lang="en-US" sz="1100"/>
          </a:p>
        </p:txBody>
      </p:sp>
      <p:sp>
        <p:nvSpPr>
          <p:cNvPr id="7" name="AutoShape 7"/>
          <p:cNvSpPr/>
          <p:nvPr/>
        </p:nvSpPr>
        <p:spPr>
          <a:xfrm>
            <a:off x="952500" y="2286000"/>
            <a:ext cx="3111500" cy="1968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每日对系统核心组件进行全面检查，重点关注分析仪运行状态、采样管路密封性、辅助设备（如伴热管线、制冷器）工况及数据自动传输稳定性。及时发现异常并处理，确保监测系统处于连续正常的工作状态，是保障数据连续性的基础环节。</a:t>
            </a:r>
            <a:endParaRPr lang="en-US" sz="1100"/>
          </a:p>
        </p:txBody>
      </p:sp>
      <p:sp>
        <p:nvSpPr>
          <p:cNvPr id="8" name="AutoShape 8"/>
          <p:cNvSpPr/>
          <p:nvPr/>
        </p:nvSpPr>
        <p:spPr>
          <a:xfrm>
            <a:off x="4445000" y="1524000"/>
            <a:ext cx="3492500" cy="3111500"/>
          </a:xfrm>
          <a:prstGeom prst="roundRect">
            <a:avLst>
              <a:gd name="adj" fmla="val 0"/>
            </a:avLst>
          </a:prstGeom>
          <a:solidFill>
            <a:srgbClr val="FFFFFF">
              <a:alpha val="92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9" name="AutoShape 9"/>
          <p:cNvSpPr/>
          <p:nvPr/>
        </p:nvSpPr>
        <p:spPr>
          <a:xfrm>
            <a:off x="4445000" y="1524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4635500" y="1714500"/>
            <a:ext cx="3111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定期校准规范</a:t>
            </a:r>
            <a:endParaRPr lang="en-US" sz="1100"/>
          </a:p>
        </p:txBody>
      </p:sp>
      <p:sp>
        <p:nvSpPr>
          <p:cNvPr id="11" name="AutoShape 11"/>
          <p:cNvSpPr/>
          <p:nvPr/>
        </p:nvSpPr>
        <p:spPr>
          <a:xfrm>
            <a:off x="4635500" y="2286000"/>
            <a:ext cx="3111500" cy="1968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依据HJ 75-2017技术规范执行分级校准：零点/跨度校准每7天至少1次，线性校准每3个月至少1次；每年需委托有资质的第三方机构完成1次全流程比对监测。通过周期性校准消除系统漂移，从技术层面确保监测数据的准确性与可比性。</a:t>
            </a:r>
            <a:endParaRPr lang="en-US" sz="1100"/>
          </a:p>
        </p:txBody>
      </p:sp>
      <p:sp>
        <p:nvSpPr>
          <p:cNvPr id="12" name="AutoShape 12"/>
          <p:cNvSpPr/>
          <p:nvPr/>
        </p:nvSpPr>
        <p:spPr>
          <a:xfrm>
            <a:off x="8128000" y="1524000"/>
            <a:ext cx="3492500" cy="3111500"/>
          </a:xfrm>
          <a:prstGeom prst="roundRect">
            <a:avLst>
              <a:gd name="adj" fmla="val 0"/>
            </a:avLst>
          </a:prstGeom>
          <a:solidFill>
            <a:srgbClr val="FFFFFF">
              <a:alpha val="92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13" name="AutoShape 13"/>
          <p:cNvSpPr/>
          <p:nvPr/>
        </p:nvSpPr>
        <p:spPr>
          <a:xfrm>
            <a:off x="8128000" y="1524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8318500" y="1714500"/>
            <a:ext cx="3111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全流程质控管理</a:t>
            </a:r>
            <a:endParaRPr lang="en-US" sz="1100"/>
          </a:p>
        </p:txBody>
      </p:sp>
      <p:sp>
        <p:nvSpPr>
          <p:cNvPr id="15" name="AutoShape 15"/>
          <p:cNvSpPr/>
          <p:nvPr/>
        </p:nvSpPr>
        <p:spPr>
          <a:xfrm>
            <a:off x="8318500" y="2286000"/>
            <a:ext cx="3111500" cy="1968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建立标准化的质控程序文件，覆盖从设备运维、试剂更换到人员操作的全环节。所有校准记录、维护保养、故障维修及更换备件等关键动作，均需形成纸质或电子台账永久留存，实现问题可追溯、责任可落实，满足环保监管要求。</a:t>
            </a:r>
            <a:endParaRPr lang="en-US" sz="1100"/>
          </a:p>
        </p:txBody>
      </p:sp>
      <p:sp>
        <p:nvSpPr>
          <p:cNvPr id="16" name="AutoShape 16"/>
          <p:cNvSpPr/>
          <p:nvPr/>
        </p:nvSpPr>
        <p:spPr>
          <a:xfrm>
            <a:off x="762000" y="4826000"/>
            <a:ext cx="10858500" cy="1524000"/>
          </a:xfrm>
          <a:prstGeom prst="roundRect">
            <a:avLst>
              <a:gd name="adj" fmla="val 0"/>
            </a:avLst>
          </a:prstGeom>
          <a:solidFill>
            <a:srgbClr val="228B22">
              <a:alpha val="85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1016000" y="4953000"/>
            <a:ext cx="10350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合规运行与数据公信力保障</a:t>
            </a:r>
            <a:endParaRPr lang="en-US" sz="1100"/>
          </a:p>
        </p:txBody>
      </p:sp>
      <p:sp>
        <p:nvSpPr>
          <p:cNvPr id="18" name="AutoShape 18"/>
          <p:cNvSpPr/>
          <p:nvPr/>
        </p:nvSpPr>
        <p:spPr>
          <a:xfrm>
            <a:off x="1016000" y="5397500"/>
            <a:ext cx="103505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F0F8F0"/>
                </a:solidFill>
                <a:latin typeface="Noto Sans SC" panose="020B0200000000000000" charset="-122"/>
                <a:ea typeface="Noto Sans SC" panose="020B0200000000000000" charset="-122"/>
                <a:cs typeface="Noto Sans SC" panose="020B0200000000000000" charset="-122"/>
                <a:sym typeface="Noto Sans SC" panose="020B0200000000000000" charset="-122"/>
              </a:rPr>
              <a:t>规范化的日常管理体系是CEMS长期稳定运行的基石。通过严格执行频次化的巡检与校准制度，配合闭环的质控记录管理，不仅能有效降低设备故障率，更能确保向生态环境部门报送的监测数据具备法律效力，为企业环境合规与环保决策提供坚实的数据支撑。</a:t>
            </a:r>
            <a:endParaRPr lang="en-US" sz="1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水质自动监测站运行要点</a:t>
            </a:r>
            <a:endParaRPr lang="en-US" sz="1100"/>
          </a:p>
        </p:txBody>
      </p:sp>
      <p:sp>
        <p:nvSpPr>
          <p:cNvPr id="4" name="AutoShape 4"/>
          <p:cNvSpPr/>
          <p:nvPr/>
        </p:nvSpPr>
        <p:spPr>
          <a:xfrm>
            <a:off x="762000" y="1397000"/>
            <a:ext cx="10668000" cy="9525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952500" y="1498600"/>
            <a:ext cx="10287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水质自动监测站是地表水和废水监测的重要基础设施，承担着实时掌握水环境质量动态的关键任务。通过规范化、标准化的日常运行管理，能确保监测设备长期稳定运行，为水环境质量评价、污染预警及生态决策提供连续、准确、可靠的数据支撑。</a:t>
            </a:r>
            <a:endParaRPr lang="en-US" sz="1100"/>
          </a:p>
        </p:txBody>
      </p:sp>
      <p:sp>
        <p:nvSpPr>
          <p:cNvPr id="6" name="AutoShape 6"/>
          <p:cNvSpPr/>
          <p:nvPr/>
        </p:nvSpPr>
        <p:spPr>
          <a:xfrm>
            <a:off x="762000" y="2667000"/>
            <a:ext cx="2540000" cy="2349500"/>
          </a:xfrm>
          <a:prstGeom prst="roundRect">
            <a:avLst>
              <a:gd name="adj" fmla="val 0"/>
            </a:avLst>
          </a:prstGeom>
          <a:solidFill>
            <a:srgbClr val="F5FAF5">
              <a:alpha val="95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7" name="AutoShape 7"/>
          <p:cNvSpPr/>
          <p:nvPr/>
        </p:nvSpPr>
        <p:spPr>
          <a:xfrm>
            <a:off x="762000" y="2667000"/>
            <a:ext cx="2540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500" y="2857500"/>
            <a:ext cx="355600" cy="355600"/>
          </a:xfrm>
          <a:prstGeom prst="rect">
            <a:avLst/>
          </a:prstGeom>
        </p:spPr>
      </p:pic>
      <p:sp>
        <p:nvSpPr>
          <p:cNvPr id="9" name="AutoShape 9"/>
          <p:cNvSpPr/>
          <p:nvPr/>
        </p:nvSpPr>
        <p:spPr>
          <a:xfrm>
            <a:off x="1397000" y="2857500"/>
            <a:ext cx="1841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日常巡检</a:t>
            </a:r>
            <a:endParaRPr lang="en-US" sz="1100"/>
          </a:p>
        </p:txBody>
      </p:sp>
      <p:sp>
        <p:nvSpPr>
          <p:cNvPr id="10" name="AutoShape 10"/>
          <p:cNvSpPr/>
          <p:nvPr/>
        </p:nvSpPr>
        <p:spPr>
          <a:xfrm>
            <a:off x="952500" y="3403600"/>
            <a:ext cx="22225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每日对采水系统、预处理装置、在线分析仪器及数据传输终端进行全面检查。重点确认设备供电、管路连接与水样流通是否正常，及时排查潜在隐患，保障监测全流程无间断运行。</a:t>
            </a:r>
            <a:endParaRPr lang="en-US" sz="1100"/>
          </a:p>
        </p:txBody>
      </p:sp>
      <p:sp>
        <p:nvSpPr>
          <p:cNvPr id="11" name="AutoShape 11"/>
          <p:cNvSpPr/>
          <p:nvPr/>
        </p:nvSpPr>
        <p:spPr>
          <a:xfrm>
            <a:off x="3492500" y="2667000"/>
            <a:ext cx="2540000" cy="2349500"/>
          </a:xfrm>
          <a:prstGeom prst="roundRect">
            <a:avLst>
              <a:gd name="adj" fmla="val 0"/>
            </a:avLst>
          </a:prstGeom>
          <a:solidFill>
            <a:srgbClr val="F5FAF5">
              <a:alpha val="95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2" name="AutoShape 12"/>
          <p:cNvSpPr/>
          <p:nvPr/>
        </p:nvSpPr>
        <p:spPr>
          <a:xfrm>
            <a:off x="3492500" y="2667000"/>
            <a:ext cx="2540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3000" y="2857500"/>
            <a:ext cx="355600" cy="355600"/>
          </a:xfrm>
          <a:prstGeom prst="rect">
            <a:avLst/>
          </a:prstGeom>
        </p:spPr>
      </p:pic>
      <p:sp>
        <p:nvSpPr>
          <p:cNvPr id="14" name="AutoShape 14"/>
          <p:cNvSpPr/>
          <p:nvPr/>
        </p:nvSpPr>
        <p:spPr>
          <a:xfrm>
            <a:off x="4127500" y="2857500"/>
            <a:ext cx="1841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试剂更换</a:t>
            </a:r>
            <a:endParaRPr lang="en-US" sz="1100"/>
          </a:p>
        </p:txBody>
      </p:sp>
      <p:sp>
        <p:nvSpPr>
          <p:cNvPr id="15" name="AutoShape 15"/>
          <p:cNvSpPr/>
          <p:nvPr/>
        </p:nvSpPr>
        <p:spPr>
          <a:xfrm>
            <a:off x="3683000" y="3403600"/>
            <a:ext cx="22225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严格按照试剂说明书与作业指导书，定期更换标准液、显色剂等关键耗材。更换后需核查试剂批号与有效期，确保试剂活性满足检测要求，从源头避免因试剂变质导致的分析误差。</a:t>
            </a:r>
            <a:endParaRPr lang="en-US" sz="1100"/>
          </a:p>
        </p:txBody>
      </p:sp>
      <p:sp>
        <p:nvSpPr>
          <p:cNvPr id="16" name="AutoShape 16"/>
          <p:cNvSpPr/>
          <p:nvPr/>
        </p:nvSpPr>
        <p:spPr>
          <a:xfrm>
            <a:off x="6223000" y="2667000"/>
            <a:ext cx="2540000" cy="2349500"/>
          </a:xfrm>
          <a:prstGeom prst="roundRect">
            <a:avLst>
              <a:gd name="adj" fmla="val 0"/>
            </a:avLst>
          </a:prstGeom>
          <a:solidFill>
            <a:srgbClr val="F5FAF5">
              <a:alpha val="95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7" name="AutoShape 17"/>
          <p:cNvSpPr/>
          <p:nvPr/>
        </p:nvSpPr>
        <p:spPr>
          <a:xfrm>
            <a:off x="6223000" y="2667000"/>
            <a:ext cx="2540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13500" y="2857500"/>
            <a:ext cx="355600" cy="355600"/>
          </a:xfrm>
          <a:prstGeom prst="rect">
            <a:avLst/>
          </a:prstGeom>
        </p:spPr>
      </p:pic>
      <p:sp>
        <p:nvSpPr>
          <p:cNvPr id="19" name="AutoShape 19"/>
          <p:cNvSpPr/>
          <p:nvPr/>
        </p:nvSpPr>
        <p:spPr>
          <a:xfrm>
            <a:off x="6858000" y="2857500"/>
            <a:ext cx="1841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定期校准</a:t>
            </a:r>
            <a:endParaRPr lang="en-US" sz="1100"/>
          </a:p>
        </p:txBody>
      </p:sp>
      <p:sp>
        <p:nvSpPr>
          <p:cNvPr id="20" name="AutoShape 20"/>
          <p:cNvSpPr/>
          <p:nvPr/>
        </p:nvSpPr>
        <p:spPr>
          <a:xfrm>
            <a:off x="6413500" y="3403600"/>
            <a:ext cx="22225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依据国家计量技术规范，按期开展仪器零点、跨度及精密度校准。通过标准物质验证设备测量准确性，记录校准数据并形成报告，及时修正系统偏差，确保监测结果具有量值溯源性。</a:t>
            </a:r>
            <a:endParaRPr lang="en-US" sz="1100"/>
          </a:p>
        </p:txBody>
      </p:sp>
      <p:sp>
        <p:nvSpPr>
          <p:cNvPr id="21" name="AutoShape 21"/>
          <p:cNvSpPr/>
          <p:nvPr/>
        </p:nvSpPr>
        <p:spPr>
          <a:xfrm>
            <a:off x="8953500" y="2667000"/>
            <a:ext cx="2540000" cy="2349500"/>
          </a:xfrm>
          <a:prstGeom prst="roundRect">
            <a:avLst>
              <a:gd name="adj" fmla="val 0"/>
            </a:avLst>
          </a:prstGeom>
          <a:solidFill>
            <a:srgbClr val="F5FAF5">
              <a:alpha val="95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22" name="AutoShape 22"/>
          <p:cNvSpPr/>
          <p:nvPr/>
        </p:nvSpPr>
        <p:spPr>
          <a:xfrm>
            <a:off x="8953500" y="2667000"/>
            <a:ext cx="2540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44000" y="2857500"/>
            <a:ext cx="355600" cy="355600"/>
          </a:xfrm>
          <a:prstGeom prst="rect">
            <a:avLst/>
          </a:prstGeom>
        </p:spPr>
      </p:pic>
      <p:sp>
        <p:nvSpPr>
          <p:cNvPr id="24" name="AutoShape 24"/>
          <p:cNvSpPr/>
          <p:nvPr/>
        </p:nvSpPr>
        <p:spPr>
          <a:xfrm>
            <a:off x="9588500" y="2857500"/>
            <a:ext cx="1841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数据审核</a:t>
            </a:r>
            <a:endParaRPr lang="en-US" sz="1100"/>
          </a:p>
        </p:txBody>
      </p:sp>
      <p:sp>
        <p:nvSpPr>
          <p:cNvPr id="25" name="AutoShape 25"/>
          <p:cNvSpPr/>
          <p:nvPr/>
        </p:nvSpPr>
        <p:spPr>
          <a:xfrm>
            <a:off x="9144000" y="3403600"/>
            <a:ext cx="22225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建立“日审日清”机制，每日对自动生成的监测数据进行人工复核。识别数据跳变、缺失等异常情况，结合现场运维记录进行原因分析，剔除无效数据并留存审核痕迹，保证数据真实有效。</a:t>
            </a:r>
            <a:endParaRPr lang="en-US" sz="1100"/>
          </a:p>
        </p:txBody>
      </p:sp>
      <p:sp>
        <p:nvSpPr>
          <p:cNvPr id="26" name="AutoShape 26"/>
          <p:cNvSpPr/>
          <p:nvPr/>
        </p:nvSpPr>
        <p:spPr>
          <a:xfrm>
            <a:off x="762000" y="5207000"/>
            <a:ext cx="10731500" cy="1206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pic>
        <p:nvPicPr>
          <p:cNvPr id="27" name="Picture 2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2500" y="5359400"/>
            <a:ext cx="304800" cy="304800"/>
          </a:xfrm>
          <a:prstGeom prst="rect">
            <a:avLst/>
          </a:prstGeom>
        </p:spPr>
      </p:pic>
      <p:sp>
        <p:nvSpPr>
          <p:cNvPr id="28" name="AutoShape 28"/>
          <p:cNvSpPr/>
          <p:nvPr/>
        </p:nvSpPr>
        <p:spPr>
          <a:xfrm>
            <a:off x="1397000" y="5359400"/>
            <a:ext cx="9779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1" i="0" u="none" strike="noStrike">
                <a:solidFill>
                  <a:srgbClr val="282828"/>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核心目标：</a:t>
            </a:r>
            <a:r>
              <a:rPr lang="en-US" sz="1300" b="0" i="0" u="none" strike="noStrike">
                <a:solidFill>
                  <a:srgbClr val="282828"/>
                </a:solidFill>
                <a:latin typeface="Noto Sans SC" panose="020B0200000000000000" charset="-122"/>
                <a:ea typeface="Noto Sans SC" panose="020B0200000000000000" charset="-122"/>
                <a:cs typeface="Noto Sans SC" panose="020B0200000000000000" charset="-122"/>
                <a:sym typeface="Noto Sans SC" panose="020B0200000000000000" charset="-122"/>
              </a:rPr>
              <a:t>构建全流程闭环的运行管理体系，将“人防+技防”深度融合。通过精细化的日常运维与严格的质量控制，最大程度降低设备故障率，提升监测数据的时效性与精准度，为区域水环境安全监管提供坚实的技术保障。</a:t>
            </a:r>
            <a:endParaRPr lang="en-US" sz="11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设施设备常见故障及处理</a:t>
            </a:r>
            <a:endParaRPr lang="en-US" sz="1100"/>
          </a:p>
        </p:txBody>
      </p:sp>
      <p:sp>
        <p:nvSpPr>
          <p:cNvPr id="4" name="AutoShape 4"/>
          <p:cNvSpPr/>
          <p:nvPr/>
        </p:nvSpPr>
        <p:spPr>
          <a:xfrm>
            <a:off x="762000" y="1524000"/>
            <a:ext cx="3492500" cy="3238500"/>
          </a:xfrm>
          <a:prstGeom prst="roundRect">
            <a:avLst>
              <a:gd name="adj" fmla="val 0"/>
            </a:avLst>
          </a:prstGeom>
          <a:solidFill>
            <a:srgbClr val="FFFFFF">
              <a:alpha val="94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952500" y="1714500"/>
            <a:ext cx="3111500" cy="457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数据异常偏高 / 偏低</a:t>
            </a:r>
            <a:endParaRPr lang="en-US" sz="1100"/>
          </a:p>
        </p:txBody>
      </p:sp>
      <p:sp>
        <p:nvSpPr>
          <p:cNvPr id="7" name="AutoShape 7"/>
          <p:cNvSpPr/>
          <p:nvPr/>
        </p:nvSpPr>
        <p:spPr>
          <a:xfrm>
            <a:off x="952500" y="2349500"/>
            <a:ext cx="3111500" cy="952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041400" y="2387600"/>
            <a:ext cx="2921000" cy="228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核心诱因：</a:t>
            </a:r>
            <a:endParaRPr lang="en-US" sz="1100"/>
          </a:p>
        </p:txBody>
      </p:sp>
      <p:sp>
        <p:nvSpPr>
          <p:cNvPr id="9" name="AutoShape 9"/>
          <p:cNvSpPr/>
          <p:nvPr/>
        </p:nvSpPr>
        <p:spPr>
          <a:xfrm>
            <a:off x="1041400" y="2667000"/>
            <a:ext cx="2921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采样管路发生堵塞或泄漏；传感器探头受污染、老化失效；设备校准周期已过期导致精度漂移。</a:t>
            </a:r>
            <a:endParaRPr lang="en-US" sz="1100"/>
          </a:p>
        </p:txBody>
      </p:sp>
      <p:sp>
        <p:nvSpPr>
          <p:cNvPr id="10" name="AutoShape 10"/>
          <p:cNvSpPr/>
          <p:nvPr/>
        </p:nvSpPr>
        <p:spPr>
          <a:xfrm>
            <a:off x="952500" y="3429000"/>
            <a:ext cx="3111500" cy="1143000"/>
          </a:xfrm>
          <a:prstGeom prst="roundRect">
            <a:avLst>
              <a:gd name="adj" fmla="val 0"/>
            </a:avLst>
          </a:prstGeom>
          <a:solidFill>
            <a:srgbClr val="F0F8F0">
              <a:alpha val="100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1041400" y="3467100"/>
            <a:ext cx="2921000" cy="228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标准处置：</a:t>
            </a:r>
            <a:endParaRPr lang="en-US" sz="1100"/>
          </a:p>
        </p:txBody>
      </p:sp>
      <p:sp>
        <p:nvSpPr>
          <p:cNvPr id="12" name="AutoShape 12"/>
          <p:cNvSpPr/>
          <p:nvPr/>
        </p:nvSpPr>
        <p:spPr>
          <a:xfrm>
            <a:off x="1041400" y="3746500"/>
            <a:ext cx="2921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立即停机检查管路气密性与通畅度；对传感器进行清洁保养，必要时更换；严格按照SOP完成重新校准后再投入使用。</a:t>
            </a:r>
            <a:endParaRPr lang="en-US" sz="1100"/>
          </a:p>
        </p:txBody>
      </p:sp>
      <p:sp>
        <p:nvSpPr>
          <p:cNvPr id="13" name="AutoShape 13"/>
          <p:cNvSpPr/>
          <p:nvPr/>
        </p:nvSpPr>
        <p:spPr>
          <a:xfrm>
            <a:off x="4470400" y="1524000"/>
            <a:ext cx="3492500" cy="3238500"/>
          </a:xfrm>
          <a:prstGeom prst="roundRect">
            <a:avLst>
              <a:gd name="adj" fmla="val 0"/>
            </a:avLst>
          </a:prstGeom>
          <a:solidFill>
            <a:srgbClr val="FFFFFF">
              <a:alpha val="94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4" name="AutoShape 14"/>
          <p:cNvSpPr/>
          <p:nvPr/>
        </p:nvSpPr>
        <p:spPr>
          <a:xfrm>
            <a:off x="4470400" y="1524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4660900" y="1714500"/>
            <a:ext cx="3111500" cy="457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实时数据传输中断</a:t>
            </a:r>
            <a:endParaRPr lang="en-US" sz="1100"/>
          </a:p>
        </p:txBody>
      </p:sp>
      <p:sp>
        <p:nvSpPr>
          <p:cNvPr id="16" name="AutoShape 16"/>
          <p:cNvSpPr/>
          <p:nvPr/>
        </p:nvSpPr>
        <p:spPr>
          <a:xfrm>
            <a:off x="4660900" y="2349500"/>
            <a:ext cx="3111500" cy="952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4749800" y="2387600"/>
            <a:ext cx="2921000" cy="228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核心诱因：</a:t>
            </a:r>
            <a:endParaRPr lang="en-US" sz="1100"/>
          </a:p>
        </p:txBody>
      </p:sp>
      <p:sp>
        <p:nvSpPr>
          <p:cNvPr id="18" name="AutoShape 18"/>
          <p:cNvSpPr/>
          <p:nvPr/>
        </p:nvSpPr>
        <p:spPr>
          <a:xfrm>
            <a:off x="4749800" y="2667000"/>
            <a:ext cx="2921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网络物理链路断开或信号不稳定；现场供电突然中断；设备系统软件异常导致进程死机或崩溃。</a:t>
            </a:r>
            <a:endParaRPr lang="en-US" sz="1100"/>
          </a:p>
        </p:txBody>
      </p:sp>
      <p:sp>
        <p:nvSpPr>
          <p:cNvPr id="19" name="AutoShape 19"/>
          <p:cNvSpPr/>
          <p:nvPr/>
        </p:nvSpPr>
        <p:spPr>
          <a:xfrm>
            <a:off x="4660900" y="3429000"/>
            <a:ext cx="3111500" cy="1143000"/>
          </a:xfrm>
          <a:prstGeom prst="roundRect">
            <a:avLst>
              <a:gd name="adj" fmla="val 0"/>
            </a:avLst>
          </a:prstGeom>
          <a:solidFill>
            <a:srgbClr val="F0F8F0">
              <a:alpha val="100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4749800" y="3467100"/>
            <a:ext cx="2921000" cy="228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标准处置：</a:t>
            </a:r>
            <a:endParaRPr lang="en-US" sz="1100"/>
          </a:p>
        </p:txBody>
      </p:sp>
      <p:sp>
        <p:nvSpPr>
          <p:cNvPr id="21" name="AutoShape 21"/>
          <p:cNvSpPr/>
          <p:nvPr/>
        </p:nvSpPr>
        <p:spPr>
          <a:xfrm>
            <a:off x="4749800" y="3746500"/>
            <a:ext cx="2921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排查网络交换机与网线连接状态；确认UPS及供电线路是否正常；执行设备热重启操作，恢复后验证数据上传功能。</a:t>
            </a:r>
            <a:endParaRPr lang="en-US" sz="1100"/>
          </a:p>
        </p:txBody>
      </p:sp>
      <p:sp>
        <p:nvSpPr>
          <p:cNvPr id="22" name="AutoShape 22"/>
          <p:cNvSpPr/>
          <p:nvPr/>
        </p:nvSpPr>
        <p:spPr>
          <a:xfrm>
            <a:off x="8178800" y="1524000"/>
            <a:ext cx="3492500" cy="3238500"/>
          </a:xfrm>
          <a:prstGeom prst="roundRect">
            <a:avLst>
              <a:gd name="adj" fmla="val 0"/>
            </a:avLst>
          </a:prstGeom>
          <a:solidFill>
            <a:srgbClr val="FFFFFF">
              <a:alpha val="94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23" name="AutoShape 23"/>
          <p:cNvSpPr/>
          <p:nvPr/>
        </p:nvSpPr>
        <p:spPr>
          <a:xfrm>
            <a:off x="8178800" y="1524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4" name="AutoShape 24"/>
          <p:cNvSpPr/>
          <p:nvPr/>
        </p:nvSpPr>
        <p:spPr>
          <a:xfrm>
            <a:off x="8369300" y="1714500"/>
            <a:ext cx="3111500" cy="457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系统自动报警提示</a:t>
            </a:r>
            <a:endParaRPr lang="en-US" sz="1100"/>
          </a:p>
        </p:txBody>
      </p:sp>
      <p:sp>
        <p:nvSpPr>
          <p:cNvPr id="25" name="AutoShape 25"/>
          <p:cNvSpPr/>
          <p:nvPr/>
        </p:nvSpPr>
        <p:spPr>
          <a:xfrm>
            <a:off x="8369300" y="2349500"/>
            <a:ext cx="3111500" cy="952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26" name="AutoShape 26"/>
          <p:cNvSpPr/>
          <p:nvPr/>
        </p:nvSpPr>
        <p:spPr>
          <a:xfrm>
            <a:off x="8458200" y="2387600"/>
            <a:ext cx="2921000" cy="228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核心诱因：</a:t>
            </a:r>
            <a:endParaRPr lang="en-US" sz="1100"/>
          </a:p>
        </p:txBody>
      </p:sp>
      <p:sp>
        <p:nvSpPr>
          <p:cNvPr id="27" name="AutoShape 27"/>
          <p:cNvSpPr/>
          <p:nvPr/>
        </p:nvSpPr>
        <p:spPr>
          <a:xfrm>
            <a:off x="8458200" y="2667000"/>
            <a:ext cx="2921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关键分析试剂余量不足；废液收集桶达到容量上限；运行环境温度或压力超出设备预设的安全阈值。</a:t>
            </a:r>
            <a:endParaRPr lang="en-US" sz="1100"/>
          </a:p>
        </p:txBody>
      </p:sp>
      <p:sp>
        <p:nvSpPr>
          <p:cNvPr id="28" name="AutoShape 28"/>
          <p:cNvSpPr/>
          <p:nvPr/>
        </p:nvSpPr>
        <p:spPr>
          <a:xfrm>
            <a:off x="8369300" y="3429000"/>
            <a:ext cx="3111500" cy="1143000"/>
          </a:xfrm>
          <a:prstGeom prst="roundRect">
            <a:avLst>
              <a:gd name="adj" fmla="val 0"/>
            </a:avLst>
          </a:prstGeom>
          <a:solidFill>
            <a:srgbClr val="F0F8F0">
              <a:alpha val="100000"/>
            </a:srgbClr>
          </a:solidFill>
          <a:ln w="25400" cap="flat" cmpd="sng">
            <a:noFill/>
            <a:prstDash val="solid"/>
            <a:round/>
          </a:ln>
        </p:spPr>
        <p:txBody>
          <a:bodyPr vert="horz" wrap="square" lIns="63500" tIns="63500" rIns="63500" bIns="63500" rtlCol="0" anchor="ctr"/>
          <a:lstStyle/>
          <a:p>
            <a:pPr algn="ctr">
              <a:defRPr/>
            </a:pPr>
          </a:p>
        </p:txBody>
      </p:sp>
      <p:sp>
        <p:nvSpPr>
          <p:cNvPr id="29" name="AutoShape 29"/>
          <p:cNvSpPr/>
          <p:nvPr/>
        </p:nvSpPr>
        <p:spPr>
          <a:xfrm>
            <a:off x="8458200" y="3467100"/>
            <a:ext cx="2921000" cy="228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标准处置：</a:t>
            </a:r>
            <a:endParaRPr lang="en-US" sz="1100"/>
          </a:p>
        </p:txBody>
      </p:sp>
      <p:sp>
        <p:nvSpPr>
          <p:cNvPr id="30" name="AutoShape 30"/>
          <p:cNvSpPr/>
          <p:nvPr/>
        </p:nvSpPr>
        <p:spPr>
          <a:xfrm>
            <a:off x="8458200" y="3746500"/>
            <a:ext cx="2921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及时补充标准试剂耗材；倾倒并清理废液系统；检查恒温恒压设备运行情况，将环境参数调回正常区间。</a:t>
            </a:r>
            <a:endParaRPr lang="en-US" sz="1100"/>
          </a:p>
        </p:txBody>
      </p:sp>
      <p:sp>
        <p:nvSpPr>
          <p:cNvPr id="31" name="AutoShape 31"/>
          <p:cNvSpPr/>
          <p:nvPr/>
        </p:nvSpPr>
        <p:spPr>
          <a:xfrm>
            <a:off x="762000" y="4953000"/>
            <a:ext cx="10922000" cy="1397000"/>
          </a:xfrm>
          <a:prstGeom prst="roundRect">
            <a:avLst>
              <a:gd name="adj" fmla="val 0"/>
            </a:avLst>
          </a:prstGeom>
          <a:solidFill>
            <a:srgbClr val="228B22">
              <a:alpha val="88000"/>
            </a:srgbClr>
          </a:solidFill>
          <a:ln w="25400" cap="flat" cmpd="sng">
            <a:noFill/>
            <a:prstDash val="solid"/>
            <a:round/>
          </a:ln>
        </p:spPr>
        <p:txBody>
          <a:bodyPr vert="horz" wrap="square" lIns="63500" tIns="63500" rIns="63500" bIns="63500" rtlCol="0" anchor="ctr"/>
          <a:lstStyle/>
          <a:p>
            <a:pPr algn="ctr">
              <a:defRPr/>
            </a:pPr>
          </a:p>
        </p:txBody>
      </p:sp>
      <p:pic>
        <p:nvPicPr>
          <p:cNvPr id="32" name="Picture 3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5143500"/>
            <a:ext cx="457200" cy="457200"/>
          </a:xfrm>
          <a:prstGeom prst="rect">
            <a:avLst/>
          </a:prstGeom>
        </p:spPr>
      </p:pic>
      <p:sp>
        <p:nvSpPr>
          <p:cNvPr id="33" name="AutoShape 33"/>
          <p:cNvSpPr/>
          <p:nvPr/>
        </p:nvSpPr>
        <p:spPr>
          <a:xfrm>
            <a:off x="1651000" y="5143500"/>
            <a:ext cx="9652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关键执行原则：全流程闭环记录</a:t>
            </a:r>
            <a:endParaRPr lang="en-US" sz="1100"/>
          </a:p>
        </p:txBody>
      </p:sp>
      <p:sp>
        <p:nvSpPr>
          <p:cNvPr id="34" name="AutoShape 34"/>
          <p:cNvSpPr/>
          <p:nvPr/>
        </p:nvSpPr>
        <p:spPr>
          <a:xfrm>
            <a:off x="1651000" y="5588000"/>
            <a:ext cx="9652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F5F5F5">
                    <a:alpha val="98039"/>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任何故障的发生时间、故障现象、排查过程及最终处理结果，均必须详细、如实记录在设备运行台账中。这不仅是合规性的基本要求，更是后续进行故障根因分析、优化维护策略以及保障设备长期稳定运行的核心数据支撑。</a:t>
            </a:r>
            <a:endParaRPr lang="en-US" sz="11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gradFill rotWithShape="1">
            <a:gsLst>
              <a:gs pos="0">
                <a:srgbClr val="002800">
                  <a:alpha val="55000"/>
                </a:srgbClr>
              </a:gs>
              <a:gs pos="100000">
                <a:srgbClr val="002800">
                  <a:alpha val="15000"/>
                </a:srgbClr>
              </a:gs>
            </a:gsLst>
            <a:lin ang="0"/>
          </a:gra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1016000" y="1778000"/>
            <a:ext cx="10160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8000" b="1" i="0" u="none" strike="noStrike">
                <a:solidFill>
                  <a:srgbClr val="FFFFFF">
                    <a:alpha val="94902"/>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PART 05</a:t>
            </a:r>
            <a:endParaRPr lang="en-US" sz="1100"/>
          </a:p>
        </p:txBody>
      </p:sp>
      <p:sp>
        <p:nvSpPr>
          <p:cNvPr id="4" name="AutoShape 4"/>
          <p:cNvSpPr/>
          <p:nvPr/>
        </p:nvSpPr>
        <p:spPr>
          <a:xfrm>
            <a:off x="1016000" y="2794000"/>
            <a:ext cx="10160000" cy="1524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40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日常合规注意事项清单</a:t>
            </a:r>
            <a:endParaRPr lang="en-US" sz="11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日常合规注意事项清单（1/2）</a:t>
            </a:r>
            <a:endParaRPr lang="en-US" sz="1100"/>
          </a:p>
        </p:txBody>
      </p:sp>
      <p:sp>
        <p:nvSpPr>
          <p:cNvPr id="4" name="AutoShape 4"/>
          <p:cNvSpPr/>
          <p:nvPr/>
        </p:nvSpPr>
        <p:spPr>
          <a:xfrm>
            <a:off x="762000" y="1524000"/>
            <a:ext cx="5207000" cy="2349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520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952500" y="1714500"/>
            <a:ext cx="4826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环评管理</a:t>
            </a:r>
            <a:endParaRPr lang="en-US" sz="1100"/>
          </a:p>
        </p:txBody>
      </p:sp>
      <p:sp>
        <p:nvSpPr>
          <p:cNvPr id="7" name="AutoShape 7"/>
          <p:cNvSpPr/>
          <p:nvPr/>
        </p:nvSpPr>
        <p:spPr>
          <a:xfrm>
            <a:off x="952500" y="2286000"/>
            <a:ext cx="4826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项目发生重大变动时，必须及时向审批部门重新报批环评文件。这是合规的第一道防线，未批先建或变动后未重批均属重大违规行为，需承担相应法律责任。</a:t>
            </a:r>
            <a:endParaRPr lang="en-US" sz="1100"/>
          </a:p>
        </p:txBody>
      </p:sp>
      <p:sp>
        <p:nvSpPr>
          <p:cNvPr id="8" name="AutoShape 8"/>
          <p:cNvSpPr/>
          <p:nvPr/>
        </p:nvSpPr>
        <p:spPr>
          <a:xfrm>
            <a:off x="952500" y="3365500"/>
            <a:ext cx="4826000" cy="3810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1041400" y="3378200"/>
            <a:ext cx="46355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法规依据：</a:t>
            </a: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《中华人民共和国环境影响评价法》</a:t>
            </a:r>
            <a:endParaRPr lang="en-US" sz="1100"/>
          </a:p>
        </p:txBody>
      </p:sp>
      <p:sp>
        <p:nvSpPr>
          <p:cNvPr id="10" name="AutoShape 10"/>
          <p:cNvSpPr/>
          <p:nvPr/>
        </p:nvSpPr>
        <p:spPr>
          <a:xfrm>
            <a:off x="6223000" y="1524000"/>
            <a:ext cx="5207000" cy="2349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1" name="AutoShape 11"/>
          <p:cNvSpPr/>
          <p:nvPr/>
        </p:nvSpPr>
        <p:spPr>
          <a:xfrm>
            <a:off x="6223000" y="1524000"/>
            <a:ext cx="520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6413500" y="1714500"/>
            <a:ext cx="4826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排污许可</a:t>
            </a:r>
            <a:endParaRPr lang="en-US" sz="1100"/>
          </a:p>
        </p:txBody>
      </p:sp>
      <p:sp>
        <p:nvSpPr>
          <p:cNvPr id="13" name="AutoShape 13"/>
          <p:cNvSpPr/>
          <p:nvPr/>
        </p:nvSpPr>
        <p:spPr>
          <a:xfrm>
            <a:off x="6413500" y="2286000"/>
            <a:ext cx="4826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许可证有效期届满前60日需申请延续；企业名称、地址、生产工艺等核心信息发生变更时，应在变更后及时申请变更手续，确保许可信息与实际运营状态始终保持一致。</a:t>
            </a:r>
            <a:endParaRPr lang="en-US" sz="1100"/>
          </a:p>
        </p:txBody>
      </p:sp>
      <p:sp>
        <p:nvSpPr>
          <p:cNvPr id="14" name="AutoShape 14"/>
          <p:cNvSpPr/>
          <p:nvPr/>
        </p:nvSpPr>
        <p:spPr>
          <a:xfrm>
            <a:off x="6413500" y="3365500"/>
            <a:ext cx="4826000" cy="3810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6502400" y="3378200"/>
            <a:ext cx="46355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法规依据：</a:t>
            </a: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《排污许可管理条例》</a:t>
            </a:r>
            <a:endParaRPr lang="en-US" sz="1100"/>
          </a:p>
        </p:txBody>
      </p:sp>
      <p:sp>
        <p:nvSpPr>
          <p:cNvPr id="16" name="AutoShape 16"/>
          <p:cNvSpPr/>
          <p:nvPr/>
        </p:nvSpPr>
        <p:spPr>
          <a:xfrm>
            <a:off x="762000" y="4064000"/>
            <a:ext cx="5207000" cy="2349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7" name="AutoShape 17"/>
          <p:cNvSpPr/>
          <p:nvPr/>
        </p:nvSpPr>
        <p:spPr>
          <a:xfrm>
            <a:off x="762000" y="4064000"/>
            <a:ext cx="520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952500" y="4254500"/>
            <a:ext cx="4826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自行监测</a:t>
            </a:r>
            <a:endParaRPr lang="en-US" sz="1100"/>
          </a:p>
        </p:txBody>
      </p:sp>
      <p:sp>
        <p:nvSpPr>
          <p:cNvPr id="19" name="AutoShape 19"/>
          <p:cNvSpPr/>
          <p:nvPr/>
        </p:nvSpPr>
        <p:spPr>
          <a:xfrm>
            <a:off x="952500" y="4826000"/>
            <a:ext cx="4826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严格按照备案的自行监测方案开展工作，不得随意减少监测频次或变更监测点位。监测数据需真实反映排放状况，监测报告和原始记录需妥善归档，以备生态环境部门核查。</a:t>
            </a:r>
            <a:endParaRPr lang="en-US" sz="1100"/>
          </a:p>
        </p:txBody>
      </p:sp>
      <p:sp>
        <p:nvSpPr>
          <p:cNvPr id="20" name="AutoShape 20"/>
          <p:cNvSpPr/>
          <p:nvPr/>
        </p:nvSpPr>
        <p:spPr>
          <a:xfrm>
            <a:off x="952500" y="5842000"/>
            <a:ext cx="4826000" cy="3810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1041400" y="5854700"/>
            <a:ext cx="46355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法规依据：</a:t>
            </a: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《排污许可管理办法（试行）》</a:t>
            </a:r>
            <a:endParaRPr lang="en-US" sz="1100"/>
          </a:p>
        </p:txBody>
      </p:sp>
      <p:sp>
        <p:nvSpPr>
          <p:cNvPr id="22" name="AutoShape 22"/>
          <p:cNvSpPr/>
          <p:nvPr/>
        </p:nvSpPr>
        <p:spPr>
          <a:xfrm>
            <a:off x="6223000" y="4064000"/>
            <a:ext cx="5207000" cy="2349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23" name="AutoShape 23"/>
          <p:cNvSpPr/>
          <p:nvPr/>
        </p:nvSpPr>
        <p:spPr>
          <a:xfrm>
            <a:off x="6223000" y="4064000"/>
            <a:ext cx="520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4" name="AutoShape 24"/>
          <p:cNvSpPr/>
          <p:nvPr/>
        </p:nvSpPr>
        <p:spPr>
          <a:xfrm>
            <a:off x="6413500" y="4254500"/>
            <a:ext cx="4826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数据管理</a:t>
            </a:r>
            <a:endParaRPr lang="en-US" sz="1100"/>
          </a:p>
        </p:txBody>
      </p:sp>
      <p:sp>
        <p:nvSpPr>
          <p:cNvPr id="25" name="AutoShape 25"/>
          <p:cNvSpPr/>
          <p:nvPr/>
        </p:nvSpPr>
        <p:spPr>
          <a:xfrm>
            <a:off x="6413500" y="4826000"/>
            <a:ext cx="4826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严禁任何形式的监测数据造假、篡改或伪造行为。监测原始记录、分析报告等关键数据资料，法定保存期限至少为5年，确保数据可追溯、可核查，维护环境管理的严肃性。</a:t>
            </a:r>
            <a:endParaRPr lang="en-US" sz="1100"/>
          </a:p>
        </p:txBody>
      </p:sp>
      <p:sp>
        <p:nvSpPr>
          <p:cNvPr id="26" name="AutoShape 26"/>
          <p:cNvSpPr/>
          <p:nvPr/>
        </p:nvSpPr>
        <p:spPr>
          <a:xfrm>
            <a:off x="6413500" y="5842000"/>
            <a:ext cx="4826000" cy="3810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27" name="AutoShape 27"/>
          <p:cNvSpPr/>
          <p:nvPr/>
        </p:nvSpPr>
        <p:spPr>
          <a:xfrm>
            <a:off x="6502400" y="5854700"/>
            <a:ext cx="46355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法规依据：</a:t>
            </a: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《生态环境监测管理办法》</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培训议程与核心内容</a:t>
            </a:r>
            <a:endParaRPr lang="en-US" sz="1100"/>
          </a:p>
        </p:txBody>
      </p:sp>
      <p:sp>
        <p:nvSpPr>
          <p:cNvPr id="4" name="AutoShape 4"/>
          <p:cNvSpPr/>
          <p:nvPr/>
        </p:nvSpPr>
        <p:spPr>
          <a:xfrm>
            <a:off x="762000" y="1397000"/>
            <a:ext cx="10668000" cy="889000"/>
          </a:xfrm>
          <a:prstGeom prst="roundRect">
            <a:avLst>
              <a:gd name="adj" fmla="val 0"/>
            </a:avLst>
          </a:prstGeom>
          <a:solidFill>
            <a:srgbClr val="FFFFFF">
              <a:alpha val="88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952500" y="1473200"/>
            <a:ext cx="10287000" cy="7366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本次培训将围绕企业环境管理的全流程展开，系统梳理合规要点。通过对环评办理、排污许可、监测运维及法律责任等核心环节的深度解析，帮助相关人员全面掌握环境合规的关键要求，建立标准化的管理思维，从而有效提升企业环境风险防范能力与合规运营水平。</a:t>
            </a:r>
            <a:endParaRPr lang="en-US" sz="1100"/>
          </a:p>
        </p:txBody>
      </p:sp>
      <p:sp>
        <p:nvSpPr>
          <p:cNvPr id="6" name="AutoShape 6"/>
          <p:cNvSpPr/>
          <p:nvPr/>
        </p:nvSpPr>
        <p:spPr>
          <a:xfrm>
            <a:off x="762000" y="2476500"/>
            <a:ext cx="3467100" cy="1841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7" name="AutoShape 7"/>
          <p:cNvSpPr/>
          <p:nvPr/>
        </p:nvSpPr>
        <p:spPr>
          <a:xfrm>
            <a:off x="762000" y="2476500"/>
            <a:ext cx="34671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889000" y="2603500"/>
            <a:ext cx="32131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建设项目环评办理合规指南</a:t>
            </a:r>
            <a:endParaRPr lang="en-US" sz="1100"/>
          </a:p>
        </p:txBody>
      </p:sp>
      <p:sp>
        <p:nvSpPr>
          <p:cNvPr id="9" name="AutoShape 9"/>
          <p:cNvSpPr/>
          <p:nvPr/>
        </p:nvSpPr>
        <p:spPr>
          <a:xfrm>
            <a:off x="889000" y="3111500"/>
            <a:ext cx="32131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系统解析建设项目从立项到竣工环保验收全周期的环评办理流程，明确不同项目类型的审批权限与申报材料规范。重点梳理编制阶段的关键技术要求与审批要点，帮助企业规避因流程缺失或文件瑕疵导致的合规风险。</a:t>
            </a:r>
            <a:endParaRPr lang="en-US" sz="1100"/>
          </a:p>
        </p:txBody>
      </p:sp>
      <p:sp>
        <p:nvSpPr>
          <p:cNvPr id="10" name="AutoShape 10"/>
          <p:cNvSpPr/>
          <p:nvPr/>
        </p:nvSpPr>
        <p:spPr>
          <a:xfrm>
            <a:off x="4394200" y="2476500"/>
            <a:ext cx="3467100" cy="1841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1" name="AutoShape 11"/>
          <p:cNvSpPr/>
          <p:nvPr/>
        </p:nvSpPr>
        <p:spPr>
          <a:xfrm>
            <a:off x="4394200" y="2476500"/>
            <a:ext cx="34671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4521200" y="2603500"/>
            <a:ext cx="32131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排污许可与自行监测合规要点</a:t>
            </a:r>
            <a:endParaRPr lang="en-US" sz="1100"/>
          </a:p>
        </p:txBody>
      </p:sp>
      <p:sp>
        <p:nvSpPr>
          <p:cNvPr id="13" name="AutoShape 13"/>
          <p:cNvSpPr/>
          <p:nvPr/>
        </p:nvSpPr>
        <p:spPr>
          <a:xfrm>
            <a:off x="4521200" y="3111500"/>
            <a:ext cx="32131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深度解读排污许可证的申请、变更与延续核心规则，明确证后执行的具体要求。同时厘清自行监测的布点原则、监测频次及指标选取标准，规范监测方案的制定与执行，确保企业排放行为始终处于许可监管范围内。</a:t>
            </a:r>
            <a:endParaRPr lang="en-US" sz="1100"/>
          </a:p>
        </p:txBody>
      </p:sp>
      <p:sp>
        <p:nvSpPr>
          <p:cNvPr id="14" name="AutoShape 14"/>
          <p:cNvSpPr/>
          <p:nvPr/>
        </p:nvSpPr>
        <p:spPr>
          <a:xfrm>
            <a:off x="8026400" y="2476500"/>
            <a:ext cx="3467100" cy="1841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5" name="AutoShape 15"/>
          <p:cNvSpPr/>
          <p:nvPr/>
        </p:nvSpPr>
        <p:spPr>
          <a:xfrm>
            <a:off x="8026400" y="2476500"/>
            <a:ext cx="34671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8153400" y="2603500"/>
            <a:ext cx="32131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监测数据与台账管理</a:t>
            </a:r>
            <a:endParaRPr lang="en-US" sz="1100"/>
          </a:p>
        </p:txBody>
      </p:sp>
      <p:sp>
        <p:nvSpPr>
          <p:cNvPr id="17" name="AutoShape 17"/>
          <p:cNvSpPr/>
          <p:nvPr/>
        </p:nvSpPr>
        <p:spPr>
          <a:xfrm>
            <a:off x="8153400" y="3111500"/>
            <a:ext cx="32131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建立标准化的环境监测数据管理体系，明确数据采集、记录、传输与存储的合规要求。指导企业规范建立环境管理台账，涵盖生产运行、污染治理、监测记录等关键要素，确保数据真实、准确、完整且可追溯，满足监管核查需求。</a:t>
            </a:r>
            <a:endParaRPr lang="en-US" sz="1100"/>
          </a:p>
        </p:txBody>
      </p:sp>
      <p:sp>
        <p:nvSpPr>
          <p:cNvPr id="18" name="AutoShape 18"/>
          <p:cNvSpPr/>
          <p:nvPr/>
        </p:nvSpPr>
        <p:spPr>
          <a:xfrm>
            <a:off x="762000" y="4445000"/>
            <a:ext cx="3467100" cy="1841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9" name="AutoShape 19"/>
          <p:cNvSpPr/>
          <p:nvPr/>
        </p:nvSpPr>
        <p:spPr>
          <a:xfrm>
            <a:off x="762000" y="4445000"/>
            <a:ext cx="34671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889000" y="4572000"/>
            <a:ext cx="32131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排污与监测设施设备运行</a:t>
            </a:r>
            <a:endParaRPr lang="en-US" sz="1100"/>
          </a:p>
        </p:txBody>
      </p:sp>
      <p:sp>
        <p:nvSpPr>
          <p:cNvPr id="21" name="AutoShape 21"/>
          <p:cNvSpPr/>
          <p:nvPr/>
        </p:nvSpPr>
        <p:spPr>
          <a:xfrm>
            <a:off x="889000" y="5080000"/>
            <a:ext cx="32131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明确污染治理设施与自动监测设备的日常运维管理规范，制定标准化的巡检与维护制度。强调设施稳定运行对达标排放的重要性，讲解设备故障的应急处置流程与报告机制，避免因设施停运引发的环境超标排放事故。</a:t>
            </a:r>
            <a:endParaRPr lang="en-US" sz="1100"/>
          </a:p>
        </p:txBody>
      </p:sp>
      <p:sp>
        <p:nvSpPr>
          <p:cNvPr id="22" name="AutoShape 22"/>
          <p:cNvSpPr/>
          <p:nvPr/>
        </p:nvSpPr>
        <p:spPr>
          <a:xfrm>
            <a:off x="4394200" y="4445000"/>
            <a:ext cx="3467100" cy="1841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23" name="AutoShape 23"/>
          <p:cNvSpPr/>
          <p:nvPr/>
        </p:nvSpPr>
        <p:spPr>
          <a:xfrm>
            <a:off x="4394200" y="4445000"/>
            <a:ext cx="34671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4" name="AutoShape 24"/>
          <p:cNvSpPr/>
          <p:nvPr/>
        </p:nvSpPr>
        <p:spPr>
          <a:xfrm>
            <a:off x="4521200" y="4572000"/>
            <a:ext cx="32131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日常合规注意事项清单</a:t>
            </a:r>
            <a:endParaRPr lang="en-US" sz="1100"/>
          </a:p>
        </p:txBody>
      </p:sp>
      <p:sp>
        <p:nvSpPr>
          <p:cNvPr id="25" name="AutoShape 25"/>
          <p:cNvSpPr/>
          <p:nvPr/>
        </p:nvSpPr>
        <p:spPr>
          <a:xfrm>
            <a:off x="4521200" y="5080000"/>
            <a:ext cx="32131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梳理企业日常运营中的高频环境合规事项，涵盖环保设施运行记录、危废管理、应急物资储备等关键内容。提供可落地的现场自查清单，帮助相关岗位人员快速识别日常管理中的疏漏，建立常态化的合规自查与整改机制。</a:t>
            </a:r>
            <a:endParaRPr lang="en-US" sz="1100"/>
          </a:p>
        </p:txBody>
      </p:sp>
      <p:sp>
        <p:nvSpPr>
          <p:cNvPr id="26" name="AutoShape 26"/>
          <p:cNvSpPr/>
          <p:nvPr/>
        </p:nvSpPr>
        <p:spPr>
          <a:xfrm>
            <a:off x="8026400" y="4445000"/>
            <a:ext cx="3467100" cy="1841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27" name="AutoShape 27"/>
          <p:cNvSpPr/>
          <p:nvPr/>
        </p:nvSpPr>
        <p:spPr>
          <a:xfrm>
            <a:off x="8026400" y="4445000"/>
            <a:ext cx="34671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8" name="AutoShape 28"/>
          <p:cNvSpPr/>
          <p:nvPr/>
        </p:nvSpPr>
        <p:spPr>
          <a:xfrm>
            <a:off x="8153400" y="4572000"/>
            <a:ext cx="32131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违规违法行为与法律责任</a:t>
            </a:r>
            <a:endParaRPr lang="en-US" sz="1100"/>
          </a:p>
        </p:txBody>
      </p:sp>
      <p:sp>
        <p:nvSpPr>
          <p:cNvPr id="29" name="AutoShape 29"/>
          <p:cNvSpPr/>
          <p:nvPr/>
        </p:nvSpPr>
        <p:spPr>
          <a:xfrm>
            <a:off x="8153400" y="5080000"/>
            <a:ext cx="32131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4B4B"/>
                </a:solidFill>
                <a:latin typeface="Noto Sans SC" panose="020B0200000000000000" charset="-122"/>
                <a:ea typeface="Noto Sans SC" panose="020B0200000000000000" charset="-122"/>
                <a:cs typeface="Noto Sans SC" panose="020B0200000000000000" charset="-122"/>
                <a:sym typeface="Noto Sans SC" panose="020B0200000000000000" charset="-122"/>
              </a:rPr>
              <a:t>结合近期典型的环境违法案例，深度剖析未批先建、超标排放、数据造假等常见违规行为的界定标准。明确企业法人、管理人员及直接责任人面临的行政处罚与刑事责任，通过案例警示强化全员的合规守法意识与底线思维。</a:t>
            </a:r>
            <a:endParaRPr lang="en-US" sz="11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日常合规注意事项清单（2/2）</a:t>
            </a:r>
            <a:endParaRPr lang="en-US" sz="1100"/>
          </a:p>
        </p:txBody>
      </p:sp>
      <p:sp>
        <p:nvSpPr>
          <p:cNvPr id="4" name="AutoShape 4"/>
          <p:cNvSpPr/>
          <p:nvPr/>
        </p:nvSpPr>
        <p:spPr>
          <a:xfrm>
            <a:off x="762000" y="1524000"/>
            <a:ext cx="3505200" cy="2222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35052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914400" y="1676400"/>
            <a:ext cx="32004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台账记录</a:t>
            </a:r>
            <a:endParaRPr lang="en-US" sz="1100"/>
          </a:p>
        </p:txBody>
      </p:sp>
      <p:cxnSp>
        <p:nvCxnSpPr>
          <p:cNvPr id="7" name="Connector 7"/>
          <p:cNvCxnSpPr/>
          <p:nvPr/>
        </p:nvCxnSpPr>
        <p:spPr>
          <a:xfrm rot="-13641">
            <a:off x="914413" y="2152650"/>
            <a:ext cx="3200400" cy="12700"/>
          </a:xfrm>
          <a:prstGeom prst="straightConnector1">
            <a:avLst/>
          </a:prstGeom>
          <a:solidFill>
            <a:srgbClr val="DEE0E3">
              <a:alpha val="100000"/>
            </a:srgbClr>
          </a:solidFill>
          <a:ln w="12700" cap="flat" cmpd="sng">
            <a:solidFill>
              <a:srgbClr val="228B22">
                <a:alpha val="15000"/>
              </a:srgbClr>
            </a:solidFill>
            <a:prstDash val="solid"/>
            <a:round/>
            <a:headEnd type="none" w="med" len="med"/>
            <a:tailEnd type="none" w="med" len="med"/>
          </a:ln>
        </p:spPr>
      </p:cxnSp>
      <p:sp>
        <p:nvSpPr>
          <p:cNvPr id="8" name="AutoShape 8"/>
          <p:cNvSpPr/>
          <p:nvPr/>
        </p:nvSpPr>
        <p:spPr>
          <a:xfrm>
            <a:off x="914400" y="2260600"/>
            <a:ext cx="3200400" cy="952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必须及时、准确、完整地记录生产工况、治污设施运行状态及各类监测数据。确保数据链条清晰、可追溯，形成从采集到归档的闭环管理体系。</a:t>
            </a:r>
            <a:endParaRPr lang="en-US" sz="1100"/>
          </a:p>
        </p:txBody>
      </p:sp>
      <p:sp>
        <p:nvSpPr>
          <p:cNvPr id="9" name="AutoShape 9"/>
          <p:cNvSpPr/>
          <p:nvPr/>
        </p:nvSpPr>
        <p:spPr>
          <a:xfrm>
            <a:off x="914400" y="3238500"/>
            <a:ext cx="3200400" cy="444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965200" y="3263900"/>
            <a:ext cx="3098800" cy="3937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1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法规依据：</a:t>
            </a:r>
            <a:r>
              <a:rPr lang="en-US" sz="11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《排污许可管理办法》</a:t>
            </a:r>
            <a:endParaRPr lang="en-US" sz="1100"/>
          </a:p>
        </p:txBody>
      </p:sp>
      <p:sp>
        <p:nvSpPr>
          <p:cNvPr id="11" name="AutoShape 11"/>
          <p:cNvSpPr/>
          <p:nvPr/>
        </p:nvSpPr>
        <p:spPr>
          <a:xfrm>
            <a:off x="4457700" y="1524000"/>
            <a:ext cx="3505200" cy="2222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2" name="AutoShape 12"/>
          <p:cNvSpPr/>
          <p:nvPr/>
        </p:nvSpPr>
        <p:spPr>
          <a:xfrm>
            <a:off x="4457700" y="1524000"/>
            <a:ext cx="35052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4610100" y="1676400"/>
            <a:ext cx="32004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设施运维</a:t>
            </a:r>
            <a:endParaRPr lang="en-US" sz="1100"/>
          </a:p>
        </p:txBody>
      </p:sp>
      <p:cxnSp>
        <p:nvCxnSpPr>
          <p:cNvPr id="14" name="Connector 14"/>
          <p:cNvCxnSpPr/>
          <p:nvPr/>
        </p:nvCxnSpPr>
        <p:spPr>
          <a:xfrm rot="-13641">
            <a:off x="4610113" y="2152650"/>
            <a:ext cx="3200400" cy="12700"/>
          </a:xfrm>
          <a:prstGeom prst="straightConnector1">
            <a:avLst/>
          </a:prstGeom>
          <a:solidFill>
            <a:srgbClr val="DEE0E3">
              <a:alpha val="100000"/>
            </a:srgbClr>
          </a:solidFill>
          <a:ln w="12700" cap="flat" cmpd="sng">
            <a:solidFill>
              <a:srgbClr val="228B22">
                <a:alpha val="15000"/>
              </a:srgbClr>
            </a:solidFill>
            <a:prstDash val="solid"/>
            <a:round/>
            <a:headEnd type="none" w="med" len="med"/>
            <a:tailEnd type="none" w="med" len="med"/>
          </a:ln>
        </p:spPr>
      </p:cxnSp>
      <p:sp>
        <p:nvSpPr>
          <p:cNvPr id="15" name="AutoShape 15"/>
          <p:cNvSpPr/>
          <p:nvPr/>
        </p:nvSpPr>
        <p:spPr>
          <a:xfrm>
            <a:off x="4610100" y="2260600"/>
            <a:ext cx="3200400" cy="952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定期对在线自动监测设备进行专业校准、维护保养，并做好详细记录。发生设备故障时需立即报修，保障监测数据的连续性、有效性与真实性。</a:t>
            </a:r>
            <a:endParaRPr lang="en-US" sz="1100"/>
          </a:p>
        </p:txBody>
      </p:sp>
      <p:sp>
        <p:nvSpPr>
          <p:cNvPr id="16" name="AutoShape 16"/>
          <p:cNvSpPr/>
          <p:nvPr/>
        </p:nvSpPr>
        <p:spPr>
          <a:xfrm>
            <a:off x="4610100" y="3238500"/>
            <a:ext cx="3200400" cy="444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4660900" y="3263900"/>
            <a:ext cx="3098800" cy="3937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1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法规依据：</a:t>
            </a:r>
            <a:r>
              <a:rPr lang="en-US" sz="11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《生态环境监测条例》、HJ 75</a:t>
            </a:r>
            <a:endParaRPr lang="en-US" sz="1100"/>
          </a:p>
        </p:txBody>
      </p:sp>
      <p:sp>
        <p:nvSpPr>
          <p:cNvPr id="18" name="AutoShape 18"/>
          <p:cNvSpPr/>
          <p:nvPr/>
        </p:nvSpPr>
        <p:spPr>
          <a:xfrm>
            <a:off x="8153400" y="1524000"/>
            <a:ext cx="3505200" cy="2222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9" name="AutoShape 19"/>
          <p:cNvSpPr/>
          <p:nvPr/>
        </p:nvSpPr>
        <p:spPr>
          <a:xfrm>
            <a:off x="8153400" y="1524000"/>
            <a:ext cx="35052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8305800" y="1676400"/>
            <a:ext cx="32004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异常处理</a:t>
            </a:r>
            <a:endParaRPr lang="en-US" sz="1100"/>
          </a:p>
        </p:txBody>
      </p:sp>
      <p:cxnSp>
        <p:nvCxnSpPr>
          <p:cNvPr id="21" name="Connector 21"/>
          <p:cNvCxnSpPr/>
          <p:nvPr/>
        </p:nvCxnSpPr>
        <p:spPr>
          <a:xfrm rot="-13641">
            <a:off x="8305813" y="2152650"/>
            <a:ext cx="3200400" cy="12700"/>
          </a:xfrm>
          <a:prstGeom prst="straightConnector1">
            <a:avLst/>
          </a:prstGeom>
          <a:solidFill>
            <a:srgbClr val="DEE0E3">
              <a:alpha val="100000"/>
            </a:srgbClr>
          </a:solidFill>
          <a:ln w="12700" cap="flat" cmpd="sng">
            <a:solidFill>
              <a:srgbClr val="228B22">
                <a:alpha val="15000"/>
              </a:srgbClr>
            </a:solidFill>
            <a:prstDash val="solid"/>
            <a:round/>
            <a:headEnd type="none" w="med" len="med"/>
            <a:tailEnd type="none" w="med" len="med"/>
          </a:ln>
        </p:spPr>
      </p:cxnSp>
      <p:sp>
        <p:nvSpPr>
          <p:cNvPr id="22" name="AutoShape 22"/>
          <p:cNvSpPr/>
          <p:nvPr/>
        </p:nvSpPr>
        <p:spPr>
          <a:xfrm>
            <a:off x="8305800" y="2260600"/>
            <a:ext cx="3200400" cy="952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建立快速响应机制，一旦发现监测数据异常、排放超标或设备故障，必须立即启动应急预案，第一时间上报主管部门并采取有效整改措施消除风险。</a:t>
            </a:r>
            <a:endParaRPr lang="en-US" sz="1100"/>
          </a:p>
        </p:txBody>
      </p:sp>
      <p:sp>
        <p:nvSpPr>
          <p:cNvPr id="23" name="AutoShape 23"/>
          <p:cNvSpPr/>
          <p:nvPr/>
        </p:nvSpPr>
        <p:spPr>
          <a:xfrm>
            <a:off x="8305800" y="3238500"/>
            <a:ext cx="3200400" cy="444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24" name="AutoShape 24"/>
          <p:cNvSpPr/>
          <p:nvPr/>
        </p:nvSpPr>
        <p:spPr>
          <a:xfrm>
            <a:off x="8356600" y="3263900"/>
            <a:ext cx="3098800" cy="3937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1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法规依据：</a:t>
            </a:r>
            <a:r>
              <a:rPr lang="en-US" sz="11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《排污许可管理办法》</a:t>
            </a:r>
            <a:endParaRPr lang="en-US" sz="1100"/>
          </a:p>
        </p:txBody>
      </p:sp>
      <p:sp>
        <p:nvSpPr>
          <p:cNvPr id="25" name="AutoShape 25"/>
          <p:cNvSpPr/>
          <p:nvPr/>
        </p:nvSpPr>
        <p:spPr>
          <a:xfrm>
            <a:off x="762000" y="4000500"/>
            <a:ext cx="5270500" cy="2222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26" name="AutoShape 26"/>
          <p:cNvSpPr/>
          <p:nvPr/>
        </p:nvSpPr>
        <p:spPr>
          <a:xfrm>
            <a:off x="762000" y="4000500"/>
            <a:ext cx="52705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7" name="AutoShape 27"/>
          <p:cNvSpPr/>
          <p:nvPr/>
        </p:nvSpPr>
        <p:spPr>
          <a:xfrm>
            <a:off x="914400" y="4152900"/>
            <a:ext cx="4953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信息公开</a:t>
            </a:r>
            <a:endParaRPr lang="en-US" sz="1100"/>
          </a:p>
        </p:txBody>
      </p:sp>
      <p:cxnSp>
        <p:nvCxnSpPr>
          <p:cNvPr id="28" name="Connector 28"/>
          <p:cNvCxnSpPr/>
          <p:nvPr/>
        </p:nvCxnSpPr>
        <p:spPr>
          <a:xfrm rot="-8747">
            <a:off x="914408" y="4629150"/>
            <a:ext cx="4991100" cy="12700"/>
          </a:xfrm>
          <a:prstGeom prst="straightConnector1">
            <a:avLst/>
          </a:prstGeom>
          <a:solidFill>
            <a:srgbClr val="DEE0E3">
              <a:alpha val="100000"/>
            </a:srgbClr>
          </a:solidFill>
          <a:ln w="12700" cap="flat" cmpd="sng">
            <a:solidFill>
              <a:srgbClr val="228B22">
                <a:alpha val="15000"/>
              </a:srgbClr>
            </a:solidFill>
            <a:prstDash val="solid"/>
            <a:round/>
            <a:headEnd type="none" w="med" len="med"/>
            <a:tailEnd type="none" w="med" len="med"/>
          </a:ln>
        </p:spPr>
      </p:cxnSp>
      <p:sp>
        <p:nvSpPr>
          <p:cNvPr id="29" name="AutoShape 29"/>
          <p:cNvSpPr/>
          <p:nvPr/>
        </p:nvSpPr>
        <p:spPr>
          <a:xfrm>
            <a:off x="914400" y="4737100"/>
            <a:ext cx="4953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严格遵守法律法规规定的时限要求，按时、如实向社会公开排污信息、自行监测数据及年度执行报告。主动接受生态环境监管部门与社会公众的监督，确保环境信息的公开透明化。</a:t>
            </a:r>
            <a:endParaRPr lang="en-US" sz="1100"/>
          </a:p>
        </p:txBody>
      </p:sp>
      <p:sp>
        <p:nvSpPr>
          <p:cNvPr id="30" name="AutoShape 30"/>
          <p:cNvSpPr/>
          <p:nvPr/>
        </p:nvSpPr>
        <p:spPr>
          <a:xfrm>
            <a:off x="914400" y="5651500"/>
            <a:ext cx="4953000" cy="444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31" name="AutoShape 31"/>
          <p:cNvSpPr/>
          <p:nvPr/>
        </p:nvSpPr>
        <p:spPr>
          <a:xfrm>
            <a:off x="965200" y="5676900"/>
            <a:ext cx="4826000" cy="3937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1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法规依据：</a:t>
            </a:r>
            <a:r>
              <a:rPr lang="en-US" sz="11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《排污许可管理条例》</a:t>
            </a:r>
            <a:endParaRPr lang="en-US" sz="1100"/>
          </a:p>
        </p:txBody>
      </p:sp>
      <p:sp>
        <p:nvSpPr>
          <p:cNvPr id="32" name="AutoShape 32"/>
          <p:cNvSpPr/>
          <p:nvPr/>
        </p:nvSpPr>
        <p:spPr>
          <a:xfrm>
            <a:off x="6223000" y="4000500"/>
            <a:ext cx="5435600" cy="22225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33" name="AutoShape 33"/>
          <p:cNvSpPr/>
          <p:nvPr/>
        </p:nvSpPr>
        <p:spPr>
          <a:xfrm>
            <a:off x="6223000" y="4000500"/>
            <a:ext cx="54356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34" name="AutoShape 34"/>
          <p:cNvSpPr/>
          <p:nvPr/>
        </p:nvSpPr>
        <p:spPr>
          <a:xfrm>
            <a:off x="6375400" y="4152900"/>
            <a:ext cx="508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人员培训</a:t>
            </a:r>
            <a:endParaRPr lang="en-US" sz="1100"/>
          </a:p>
        </p:txBody>
      </p:sp>
      <p:cxnSp>
        <p:nvCxnSpPr>
          <p:cNvPr id="35" name="Connector 35"/>
          <p:cNvCxnSpPr/>
          <p:nvPr/>
        </p:nvCxnSpPr>
        <p:spPr>
          <a:xfrm rot="-8637">
            <a:off x="6375408" y="4629150"/>
            <a:ext cx="5054600" cy="12700"/>
          </a:xfrm>
          <a:prstGeom prst="straightConnector1">
            <a:avLst/>
          </a:prstGeom>
          <a:solidFill>
            <a:srgbClr val="DEE0E3">
              <a:alpha val="100000"/>
            </a:srgbClr>
          </a:solidFill>
          <a:ln w="12700" cap="flat" cmpd="sng">
            <a:solidFill>
              <a:srgbClr val="228B22">
                <a:alpha val="15000"/>
              </a:srgbClr>
            </a:solidFill>
            <a:prstDash val="solid"/>
            <a:round/>
            <a:headEnd type="none" w="med" len="med"/>
            <a:tailEnd type="none" w="med" len="med"/>
          </a:ln>
        </p:spPr>
      </p:cxnSp>
      <p:sp>
        <p:nvSpPr>
          <p:cNvPr id="36" name="AutoShape 36"/>
          <p:cNvSpPr/>
          <p:nvPr/>
        </p:nvSpPr>
        <p:spPr>
          <a:xfrm>
            <a:off x="6375400" y="4737100"/>
            <a:ext cx="5080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建立常态化培训机制，定期组织环保管理人员、一线操作人员开展环保法律法规、设施操作规范及应急处置能力培训，实行考核上岗制度，持续提升全员的环保合规意识与专业实操水平。</a:t>
            </a:r>
            <a:endParaRPr lang="en-US" sz="1100"/>
          </a:p>
        </p:txBody>
      </p:sp>
      <p:sp>
        <p:nvSpPr>
          <p:cNvPr id="37" name="AutoShape 37"/>
          <p:cNvSpPr/>
          <p:nvPr/>
        </p:nvSpPr>
        <p:spPr>
          <a:xfrm>
            <a:off x="6375400" y="5651500"/>
            <a:ext cx="5080000" cy="444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38" name="AutoShape 38"/>
          <p:cNvSpPr/>
          <p:nvPr/>
        </p:nvSpPr>
        <p:spPr>
          <a:xfrm>
            <a:off x="6426200" y="5676900"/>
            <a:ext cx="4953000" cy="3937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1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执行依据：</a:t>
            </a:r>
            <a:r>
              <a:rPr lang="en-US" sz="11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企业内部管理要求及行业操作规范</a:t>
            </a:r>
            <a:endParaRPr lang="en-US" sz="11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1016000" y="1587500"/>
            <a:ext cx="10160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80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PART 06</a:t>
            </a:r>
            <a:endParaRPr lang="en-US" sz="1100"/>
          </a:p>
        </p:txBody>
      </p:sp>
      <p:sp>
        <p:nvSpPr>
          <p:cNvPr id="4" name="AutoShape 4"/>
          <p:cNvSpPr/>
          <p:nvPr/>
        </p:nvSpPr>
        <p:spPr>
          <a:xfrm>
            <a:off x="1016000" y="2794000"/>
            <a:ext cx="10795000" cy="1651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40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违规违法行为与法律责任</a:t>
            </a:r>
            <a:endParaRPr lang="en-US" sz="11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6.1 常见环境监测违法行为清单</a:t>
            </a:r>
            <a:endParaRPr lang="en-US" sz="1100"/>
          </a:p>
        </p:txBody>
      </p:sp>
      <p:sp>
        <p:nvSpPr>
          <p:cNvPr id="4" name="AutoShape 4"/>
          <p:cNvSpPr/>
          <p:nvPr/>
        </p:nvSpPr>
        <p:spPr>
          <a:xfrm>
            <a:off x="762000" y="1524000"/>
            <a:ext cx="5207000" cy="2222500"/>
          </a:xfrm>
          <a:prstGeom prst="roundRect">
            <a:avLst>
              <a:gd name="adj" fmla="val 0"/>
            </a:avLst>
          </a:prstGeom>
          <a:solidFill>
            <a:srgbClr val="FFFFFF">
              <a:alpha val="92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520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952500" y="1714500"/>
            <a:ext cx="4826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数据弄虚作假</a:t>
            </a:r>
            <a:endParaRPr lang="en-US" sz="1100"/>
          </a:p>
        </p:txBody>
      </p:sp>
      <p:sp>
        <p:nvSpPr>
          <p:cNvPr id="7" name="AutoShape 7"/>
          <p:cNvSpPr/>
          <p:nvPr/>
        </p:nvSpPr>
        <p:spPr>
          <a:xfrm>
            <a:off x="952500" y="2222500"/>
            <a:ext cx="4826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篡改、伪造原始监测记录，故意漏检关键环境指标，违规调换监测样品；或通过不正常运行监测设备、修改设备技术参数等手段人为干预，致使监测数据严重失真，无法客观反映环境实际质量状况，这是环境监测领域性质最为恶劣的违法行为。</a:t>
            </a:r>
            <a:endParaRPr lang="en-US" sz="1100"/>
          </a:p>
        </p:txBody>
      </p:sp>
      <p:sp>
        <p:nvSpPr>
          <p:cNvPr id="8" name="AutoShape 8"/>
          <p:cNvSpPr/>
          <p:nvPr/>
        </p:nvSpPr>
        <p:spPr>
          <a:xfrm>
            <a:off x="6223000" y="1524000"/>
            <a:ext cx="5207000" cy="2222500"/>
          </a:xfrm>
          <a:prstGeom prst="roundRect">
            <a:avLst>
              <a:gd name="adj" fmla="val 0"/>
            </a:avLst>
          </a:prstGeom>
          <a:solidFill>
            <a:srgbClr val="FFFFFF">
              <a:alpha val="92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9" name="AutoShape 9"/>
          <p:cNvSpPr/>
          <p:nvPr/>
        </p:nvSpPr>
        <p:spPr>
          <a:xfrm>
            <a:off x="6223000" y="1524000"/>
            <a:ext cx="520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6413500" y="1714500"/>
            <a:ext cx="4826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未按规定开展监测</a:t>
            </a:r>
            <a:endParaRPr lang="en-US" sz="1100"/>
          </a:p>
        </p:txBody>
      </p:sp>
      <p:sp>
        <p:nvSpPr>
          <p:cNvPr id="11" name="AutoShape 11"/>
          <p:cNvSpPr/>
          <p:nvPr/>
        </p:nvSpPr>
        <p:spPr>
          <a:xfrm>
            <a:off x="6413500" y="2222500"/>
            <a:ext cx="4826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未严格遵守国家发布的生态环境监测技术规范、方法标准开展现场采样与实验室分析；使用未经检定或校准、不符合标准的监测仪器设备；或未按要求安装、定期维护及正常运行自动监测、视频监控设施，导致监测过程缺乏规范性与科学性，数据结果不具备法律效力。</a:t>
            </a:r>
            <a:endParaRPr lang="en-US" sz="1100"/>
          </a:p>
        </p:txBody>
      </p:sp>
      <p:sp>
        <p:nvSpPr>
          <p:cNvPr id="12" name="AutoShape 12"/>
          <p:cNvSpPr/>
          <p:nvPr/>
        </p:nvSpPr>
        <p:spPr>
          <a:xfrm>
            <a:off x="762000" y="3937000"/>
            <a:ext cx="5207000" cy="2222500"/>
          </a:xfrm>
          <a:prstGeom prst="roundRect">
            <a:avLst>
              <a:gd name="adj" fmla="val 0"/>
            </a:avLst>
          </a:prstGeom>
          <a:solidFill>
            <a:srgbClr val="FFFFFF">
              <a:alpha val="92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13" name="AutoShape 13"/>
          <p:cNvSpPr/>
          <p:nvPr/>
        </p:nvSpPr>
        <p:spPr>
          <a:xfrm>
            <a:off x="762000" y="3937000"/>
            <a:ext cx="520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952500" y="4127500"/>
            <a:ext cx="4826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数据管理失职</a:t>
            </a:r>
            <a:endParaRPr lang="en-US" sz="1100"/>
          </a:p>
        </p:txBody>
      </p:sp>
      <p:sp>
        <p:nvSpPr>
          <p:cNvPr id="15" name="AutoShape 15"/>
          <p:cNvSpPr/>
          <p:nvPr/>
        </p:nvSpPr>
        <p:spPr>
          <a:xfrm>
            <a:off x="952500" y="4635500"/>
            <a:ext cx="4826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责任主体未建立健全内部数据质量管理制度与追溯体系，未按法定要求完整、规范保存原始监测记录、采样视频与分析报告；未依法及时向社会公开监测信息，造成数据来源不清、溯源困难、信息不透明，严重影响环境管理决策的科学性与公众知情权。</a:t>
            </a:r>
            <a:endParaRPr lang="en-US" sz="1100"/>
          </a:p>
        </p:txBody>
      </p:sp>
      <p:sp>
        <p:nvSpPr>
          <p:cNvPr id="16" name="AutoShape 16"/>
          <p:cNvSpPr/>
          <p:nvPr/>
        </p:nvSpPr>
        <p:spPr>
          <a:xfrm>
            <a:off x="6223000" y="3937000"/>
            <a:ext cx="5207000" cy="2222500"/>
          </a:xfrm>
          <a:prstGeom prst="roundRect">
            <a:avLst>
              <a:gd name="adj" fmla="val 0"/>
            </a:avLst>
          </a:prstGeom>
          <a:solidFill>
            <a:srgbClr val="FFFFFF">
              <a:alpha val="92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17" name="AutoShape 17"/>
          <p:cNvSpPr/>
          <p:nvPr/>
        </p:nvSpPr>
        <p:spPr>
          <a:xfrm>
            <a:off x="6223000" y="3937000"/>
            <a:ext cx="520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6413500" y="4127500"/>
            <a:ext cx="4826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干扰监测活动</a:t>
            </a:r>
            <a:endParaRPr lang="en-US" sz="1100"/>
          </a:p>
        </p:txBody>
      </p:sp>
      <p:sp>
        <p:nvSpPr>
          <p:cNvPr id="19" name="AutoShape 19"/>
          <p:cNvSpPr/>
          <p:nvPr/>
        </p:nvSpPr>
        <p:spPr>
          <a:xfrm>
            <a:off x="6413500" y="4635500"/>
            <a:ext cx="4826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以任何方式侵占、损毁、破坏环境监测站点的建筑、仪器设备、采样管路等基础设施；擅自移动、调整监测点位与设备位置；或通过切断电源、遮挡探头等不正当手段干扰监测站点的正常运行，直接破坏监测工作的独立性、连续性与客观性，妨碍监测任务的执行。</a:t>
            </a:r>
            <a:endParaRPr lang="en-US" sz="11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6.2 处罚标准详解：一般违规行为</a:t>
            </a:r>
            <a:endParaRPr lang="en-US" sz="1100"/>
          </a:p>
        </p:txBody>
      </p:sp>
      <p:sp>
        <p:nvSpPr>
          <p:cNvPr id="4" name="AutoShape 4"/>
          <p:cNvSpPr/>
          <p:nvPr/>
        </p:nvSpPr>
        <p:spPr>
          <a:xfrm>
            <a:off x="762000" y="1524000"/>
            <a:ext cx="5270500" cy="3175000"/>
          </a:xfrm>
          <a:prstGeom prst="roundRect">
            <a:avLst>
              <a:gd name="adj" fmla="val 0"/>
            </a:avLst>
          </a:prstGeom>
          <a:solidFill>
            <a:srgbClr val="FFFFFF">
              <a:alpha val="95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5270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952500" y="1676400"/>
            <a:ext cx="4826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一般违规行为</a:t>
            </a:r>
            <a:endParaRPr lang="en-US" sz="1100"/>
          </a:p>
        </p:txBody>
      </p:sp>
      <p:sp>
        <p:nvSpPr>
          <p:cNvPr id="7" name="AutoShape 7"/>
          <p:cNvSpPr/>
          <p:nvPr/>
        </p:nvSpPr>
        <p:spPr>
          <a:xfrm>
            <a:off x="952500" y="2286000"/>
            <a:ext cx="4889500" cy="952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079500" y="2349500"/>
            <a:ext cx="46355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指企业在日常运营中未按法律法规建立质量管理制度、未完整保存业务操作记录，或未依法向社会公开相关监测信息与合规情况等基础管理缺失行为。</a:t>
            </a:r>
            <a:endParaRPr lang="en-US" sz="1100"/>
          </a:p>
        </p:txBody>
      </p:sp>
      <p:sp>
        <p:nvSpPr>
          <p:cNvPr id="9" name="AutoShape 9"/>
          <p:cNvSpPr/>
          <p:nvPr/>
        </p:nvSpPr>
        <p:spPr>
          <a:xfrm>
            <a:off x="952500" y="3365500"/>
            <a:ext cx="4889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监管部门将依法责令限期改正，并处以</a:t>
            </a:r>
            <a:r>
              <a:rPr lang="en-US" sz="13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2万元以上20万元以下</a:t>
            </a: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的罚款。若拒不改正或违规情节严重的，将进一步依法责令停产停业整顿，直至完成合规整改。</a:t>
            </a:r>
            <a:endParaRPr lang="en-US" sz="1100"/>
          </a:p>
        </p:txBody>
      </p:sp>
      <p:sp>
        <p:nvSpPr>
          <p:cNvPr id="10" name="AutoShape 10"/>
          <p:cNvSpPr/>
          <p:nvPr/>
        </p:nvSpPr>
        <p:spPr>
          <a:xfrm>
            <a:off x="6223000" y="1524000"/>
            <a:ext cx="5270500" cy="3175000"/>
          </a:xfrm>
          <a:prstGeom prst="roundRect">
            <a:avLst>
              <a:gd name="adj" fmla="val 0"/>
            </a:avLst>
          </a:prstGeom>
          <a:solidFill>
            <a:srgbClr val="FFFFFF">
              <a:alpha val="95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1" name="AutoShape 11"/>
          <p:cNvSpPr/>
          <p:nvPr/>
        </p:nvSpPr>
        <p:spPr>
          <a:xfrm>
            <a:off x="6223000" y="1524000"/>
            <a:ext cx="5270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6413500" y="1676400"/>
            <a:ext cx="4826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干扰、破坏监测设施</a:t>
            </a:r>
            <a:endParaRPr lang="en-US" sz="1100"/>
          </a:p>
        </p:txBody>
      </p:sp>
      <p:sp>
        <p:nvSpPr>
          <p:cNvPr id="13" name="AutoShape 13"/>
          <p:cNvSpPr/>
          <p:nvPr/>
        </p:nvSpPr>
        <p:spPr>
          <a:xfrm>
            <a:off x="6413500" y="2286000"/>
            <a:ext cx="4889500" cy="952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6540500" y="2349500"/>
            <a:ext cx="46355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包括侵占、损毁生态环境监测站点的土地、建筑物及各类精密仪器设备；或以遮挡、修改参数、切断电源等方式干扰站点的正常采样与数据传输运行。</a:t>
            </a:r>
            <a:endParaRPr lang="en-US" sz="1100"/>
          </a:p>
        </p:txBody>
      </p:sp>
      <p:sp>
        <p:nvSpPr>
          <p:cNvPr id="15" name="AutoShape 15"/>
          <p:cNvSpPr/>
          <p:nvPr/>
        </p:nvSpPr>
        <p:spPr>
          <a:xfrm>
            <a:off x="6413500" y="3365500"/>
            <a:ext cx="4889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责令立即停止违法行为并限期恢复原状，并处以</a:t>
            </a:r>
            <a:r>
              <a:rPr lang="en-US" sz="13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2万元以上20万元以下</a:t>
            </a: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的罚款。若造成监测设施损坏、数据失真或影响公共利益的，还需依法承担相应的民事赔偿责任。</a:t>
            </a:r>
            <a:endParaRPr lang="en-US" sz="1100"/>
          </a:p>
        </p:txBody>
      </p:sp>
      <p:sp>
        <p:nvSpPr>
          <p:cNvPr id="16" name="AutoShape 16"/>
          <p:cNvSpPr/>
          <p:nvPr/>
        </p:nvSpPr>
        <p:spPr>
          <a:xfrm>
            <a:off x="762000" y="4889500"/>
            <a:ext cx="10731500" cy="1651000"/>
          </a:xfrm>
          <a:prstGeom prst="roundRect">
            <a:avLst>
              <a:gd name="adj" fmla="val 0"/>
            </a:avLst>
          </a:prstGeom>
          <a:solidFill>
            <a:srgbClr val="228B22">
              <a:alpha val="11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5054600"/>
            <a:ext cx="406400" cy="406400"/>
          </a:xfrm>
          <a:prstGeom prst="rect">
            <a:avLst/>
          </a:prstGeom>
        </p:spPr>
      </p:pic>
      <p:sp>
        <p:nvSpPr>
          <p:cNvPr id="18" name="AutoShape 18"/>
          <p:cNvSpPr/>
          <p:nvPr/>
        </p:nvSpPr>
        <p:spPr>
          <a:xfrm>
            <a:off x="1587500" y="5054600"/>
            <a:ext cx="9398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合规经营红线警示</a:t>
            </a:r>
            <a:endParaRPr lang="en-US" sz="1100"/>
          </a:p>
        </p:txBody>
      </p:sp>
      <p:sp>
        <p:nvSpPr>
          <p:cNvPr id="19" name="AutoShape 19"/>
          <p:cNvSpPr/>
          <p:nvPr/>
        </p:nvSpPr>
        <p:spPr>
          <a:xfrm>
            <a:off x="1016000" y="5588000"/>
            <a:ext cx="102235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2D2D2D"/>
                </a:solidFill>
                <a:latin typeface="Noto Sans SC" panose="020B0200000000000000" charset="-122"/>
                <a:ea typeface="Noto Sans SC" panose="020B0200000000000000" charset="-122"/>
                <a:cs typeface="Noto Sans SC" panose="020B0200000000000000" charset="-122"/>
                <a:sym typeface="Noto Sans SC" panose="020B0200000000000000" charset="-122"/>
              </a:rPr>
              <a:t>监测数据的真实性与设施的完整性是环境监管的核心基础。企业必须严格落实主体责任，规范内部管理流程，杜绝基础管理缺失与恶意破坏行为。一旦触碰法律红线，不仅面临高额经济处罚，更将直接影响企业经营许可，对市场信誉和长远发展造成不可逆的严重后果。</a:t>
            </a:r>
            <a:endParaRPr lang="en-US" sz="11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6.2 处罚标准详解：数据弄虚作假</a:t>
            </a:r>
            <a:endParaRPr lang="en-US" sz="1100"/>
          </a:p>
        </p:txBody>
      </p:sp>
      <p:sp>
        <p:nvSpPr>
          <p:cNvPr id="4" name="AutoShape 4"/>
          <p:cNvSpPr/>
          <p:nvPr/>
        </p:nvSpPr>
        <p:spPr>
          <a:xfrm>
            <a:off x="762000" y="1524000"/>
            <a:ext cx="5207000" cy="2667000"/>
          </a:xfrm>
          <a:prstGeom prst="roundRect">
            <a:avLst>
              <a:gd name="adj" fmla="val 0"/>
            </a:avLst>
          </a:prstGeom>
          <a:solidFill>
            <a:srgbClr val="FFFFFF">
              <a:alpha val="95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520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016000" y="1714500"/>
            <a:ext cx="4699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对企业的处罚措施</a:t>
            </a:r>
            <a:endParaRPr lang="en-US" sz="1100"/>
          </a:p>
        </p:txBody>
      </p:sp>
      <p:sp>
        <p:nvSpPr>
          <p:cNvPr id="7" name="AutoShape 7"/>
          <p:cNvSpPr/>
          <p:nvPr/>
        </p:nvSpPr>
        <p:spPr>
          <a:xfrm>
            <a:off x="1016000" y="2286000"/>
            <a:ext cx="4699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10万元 ～ 100万元</a:t>
            </a:r>
            <a:endParaRPr lang="en-US" sz="1100"/>
          </a:p>
        </p:txBody>
      </p:sp>
      <p:sp>
        <p:nvSpPr>
          <p:cNvPr id="8" name="AutoShape 8"/>
          <p:cNvSpPr/>
          <p:nvPr/>
        </p:nvSpPr>
        <p:spPr>
          <a:xfrm>
            <a:off x="1016000" y="3175000"/>
            <a:ext cx="4699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由监管部门责令改正并处罚款；若情节严重，将直接责令停产停业。这一规定直接击中企业经营痛点，迫使企业在数据合规上不敢有丝毫懈怠。</a:t>
            </a:r>
            <a:endParaRPr lang="en-US" sz="1100"/>
          </a:p>
        </p:txBody>
      </p:sp>
      <p:sp>
        <p:nvSpPr>
          <p:cNvPr id="9" name="AutoShape 9"/>
          <p:cNvSpPr/>
          <p:nvPr/>
        </p:nvSpPr>
        <p:spPr>
          <a:xfrm>
            <a:off x="6223000" y="1524000"/>
            <a:ext cx="5207000" cy="2667000"/>
          </a:xfrm>
          <a:prstGeom prst="roundRect">
            <a:avLst>
              <a:gd name="adj" fmla="val 0"/>
            </a:avLst>
          </a:prstGeom>
          <a:solidFill>
            <a:srgbClr val="FFFFFF">
              <a:alpha val="95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0" name="AutoShape 10"/>
          <p:cNvSpPr/>
          <p:nvPr/>
        </p:nvSpPr>
        <p:spPr>
          <a:xfrm>
            <a:off x="6223000" y="1524000"/>
            <a:ext cx="5207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6477000" y="1714500"/>
            <a:ext cx="4699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对责任人的个人追责</a:t>
            </a:r>
            <a:endParaRPr lang="en-US" sz="1100"/>
          </a:p>
        </p:txBody>
      </p:sp>
      <p:sp>
        <p:nvSpPr>
          <p:cNvPr id="12" name="AutoShape 12"/>
          <p:cNvSpPr/>
          <p:nvPr/>
        </p:nvSpPr>
        <p:spPr>
          <a:xfrm>
            <a:off x="6477000" y="2286000"/>
            <a:ext cx="4699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5万元 ～ 20万元</a:t>
            </a:r>
            <a:endParaRPr lang="en-US" sz="1100"/>
          </a:p>
        </p:txBody>
      </p:sp>
      <p:sp>
        <p:nvSpPr>
          <p:cNvPr id="13" name="AutoShape 13"/>
          <p:cNvSpPr/>
          <p:nvPr/>
        </p:nvSpPr>
        <p:spPr>
          <a:xfrm>
            <a:off x="6477000" y="3175000"/>
            <a:ext cx="4699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处罚对象包括直接负责的主管人员及其他直接责任人员。这打破了以往“只罚单位不罚个人”的局限，让相关责任人承担直接的经济与法律后果。</a:t>
            </a:r>
            <a:endParaRPr lang="en-US" sz="1100"/>
          </a:p>
        </p:txBody>
      </p:sp>
      <p:sp>
        <p:nvSpPr>
          <p:cNvPr id="14" name="AutoShape 14"/>
          <p:cNvSpPr/>
          <p:nvPr/>
        </p:nvSpPr>
        <p:spPr>
          <a:xfrm>
            <a:off x="762000" y="4445000"/>
            <a:ext cx="10668000" cy="1778000"/>
          </a:xfrm>
          <a:prstGeom prst="roundRect">
            <a:avLst>
              <a:gd name="adj" fmla="val 0"/>
            </a:avLst>
          </a:prstGeom>
          <a:solidFill>
            <a:srgbClr val="228B22">
              <a:alpha val="92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1016000" y="4635500"/>
            <a:ext cx="10160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这是对企业和个人的双重处罚！</a:t>
            </a:r>
            <a:endParaRPr lang="en-US" sz="1100"/>
          </a:p>
        </p:txBody>
      </p:sp>
      <p:sp>
        <p:nvSpPr>
          <p:cNvPr id="16" name="AutoShape 16"/>
          <p:cNvSpPr/>
          <p:nvPr/>
        </p:nvSpPr>
        <p:spPr>
          <a:xfrm>
            <a:off x="1016000" y="5207000"/>
            <a:ext cx="10160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0" i="0" u="none" strike="noStrike">
                <a:solidFill>
                  <a:srgbClr val="F0F8F0"/>
                </a:solidFill>
                <a:latin typeface="Noto Sans SC" panose="020B0200000000000000" charset="-122"/>
                <a:ea typeface="Noto Sans SC" panose="020B0200000000000000" charset="-122"/>
                <a:cs typeface="Noto Sans SC" panose="020B0200000000000000" charset="-122"/>
                <a:sym typeface="Noto Sans SC" panose="020B0200000000000000" charset="-122"/>
              </a:rPr>
              <a:t>新规通过“双罚制”设计，将企业的经营风险与个人的职业风险深度绑定。这种严厉的惩戒机制，大幅提高了数据弄虚作假的违法成本，从根本上倒逼企业建立真实、准确、完整的数据管理体系，形成对数据造假行为的强力震慑。</a:t>
            </a:r>
            <a:endParaRPr lang="en-US" sz="11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6.2 处罚标准详解：第三方机构责任</a:t>
            </a:r>
            <a:endParaRPr lang="en-US" sz="1100"/>
          </a:p>
        </p:txBody>
      </p:sp>
      <p:sp>
        <p:nvSpPr>
          <p:cNvPr id="4" name="AutoShape 4"/>
          <p:cNvSpPr/>
          <p:nvPr/>
        </p:nvSpPr>
        <p:spPr>
          <a:xfrm>
            <a:off x="762000" y="1524000"/>
            <a:ext cx="5207000" cy="4699000"/>
          </a:xfrm>
          <a:prstGeom prst="roundRect">
            <a:avLst>
              <a:gd name="adj" fmla="val 0"/>
            </a:avLst>
          </a:prstGeom>
          <a:solidFill>
            <a:srgbClr val="F8FBF8">
              <a:alpha val="95000"/>
            </a:srgbClr>
          </a:solidFill>
          <a:ln w="12700" cap="flat" cmpd="sng">
            <a:solidFill>
              <a:srgbClr val="228B22">
                <a:alpha val="35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5207000" cy="762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016000" y="1778000"/>
            <a:ext cx="4699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弄虚作假 · 机构主体责任</a:t>
            </a:r>
            <a:endParaRPr lang="en-US" sz="1100"/>
          </a:p>
        </p:txBody>
      </p:sp>
      <p:sp>
        <p:nvSpPr>
          <p:cNvPr id="7" name="AutoShape 7"/>
          <p:cNvSpPr/>
          <p:nvPr/>
        </p:nvSpPr>
        <p:spPr>
          <a:xfrm>
            <a:off x="1016000" y="2540000"/>
            <a:ext cx="4699000" cy="1079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206500" y="2641600"/>
            <a:ext cx="4318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没收违法所得</a:t>
            </a:r>
            <a:br>
              <a:rPr lang="en-US" sz="16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对监测机构在违法活动中获取的全部非法收益予以追缴，彻底切断其经济来源，形成有力震慑。</a:t>
            </a:r>
            <a:endParaRPr lang="en-US" sz="1100"/>
          </a:p>
        </p:txBody>
      </p:sp>
      <p:sp>
        <p:nvSpPr>
          <p:cNvPr id="9" name="AutoShape 9"/>
          <p:cNvSpPr/>
          <p:nvPr/>
        </p:nvSpPr>
        <p:spPr>
          <a:xfrm>
            <a:off x="1016000" y="3746500"/>
            <a:ext cx="4699000" cy="1206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1206500" y="3835400"/>
            <a:ext cx="4318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高额阶梯罚款</a:t>
            </a:r>
            <a:br>
              <a:rPr lang="en-US" sz="16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一般情节处</a:t>
            </a:r>
            <a:r>
              <a:rPr lang="en-US" sz="1400" b="1" i="0" u="none" strike="noStrike">
                <a:solidFill>
                  <a:srgbClr val="C0392B"/>
                </a:solidFill>
                <a:latin typeface="Noto Sans SC" panose="020B0200000000000000" charset="-122"/>
                <a:ea typeface="Noto Sans SC" panose="020B0200000000000000" charset="-122"/>
                <a:cs typeface="Noto Sans SC" panose="020B0200000000000000" charset="-122"/>
                <a:sym typeface="Noto Sans SC" panose="020B0200000000000000" charset="-122"/>
              </a:rPr>
              <a:t>10万元以上50万元以下</a:t>
            </a: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；情节严重者，直接处以</a:t>
            </a:r>
            <a:r>
              <a:rPr lang="en-US" sz="1400" b="1" i="0" u="none" strike="noStrike">
                <a:solidFill>
                  <a:srgbClr val="C0392B"/>
                </a:solidFill>
                <a:latin typeface="Noto Sans SC" panose="020B0200000000000000" charset="-122"/>
                <a:ea typeface="Noto Sans SC" panose="020B0200000000000000" charset="-122"/>
                <a:cs typeface="Noto Sans SC" panose="020B0200000000000000" charset="-122"/>
                <a:sym typeface="Noto Sans SC" panose="020B0200000000000000" charset="-122"/>
              </a:rPr>
              <a:t>50万元以上200万元以下</a:t>
            </a: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的顶格重罚。</a:t>
            </a:r>
            <a:endParaRPr lang="en-US" sz="1100"/>
          </a:p>
        </p:txBody>
      </p:sp>
      <p:sp>
        <p:nvSpPr>
          <p:cNvPr id="11" name="AutoShape 11"/>
          <p:cNvSpPr/>
          <p:nvPr/>
        </p:nvSpPr>
        <p:spPr>
          <a:xfrm>
            <a:off x="1016000" y="5080000"/>
            <a:ext cx="4699000" cy="1079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1206500" y="5181600"/>
            <a:ext cx="4318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市场禁入与资质注销</a:t>
            </a:r>
            <a:br>
              <a:rPr lang="en-US" sz="16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立即禁止从事相关监测服务，并依法吊销其资质证书，从根本上取消其行业准入资格。</a:t>
            </a:r>
            <a:endParaRPr lang="en-US" sz="1100"/>
          </a:p>
        </p:txBody>
      </p:sp>
      <p:cxnSp>
        <p:nvCxnSpPr>
          <p:cNvPr id="13" name="Connector 13"/>
          <p:cNvCxnSpPr/>
          <p:nvPr/>
        </p:nvCxnSpPr>
        <p:spPr>
          <a:xfrm rot="5390708">
            <a:off x="3810000" y="3867159"/>
            <a:ext cx="4699000" cy="12700"/>
          </a:xfrm>
          <a:prstGeom prst="straightConnector1">
            <a:avLst/>
          </a:prstGeom>
          <a:solidFill>
            <a:srgbClr val="DEE0E3">
              <a:alpha val="100000"/>
            </a:srgbClr>
          </a:solidFill>
          <a:ln w="12700" cap="flat" cmpd="sng">
            <a:solidFill>
              <a:srgbClr val="228B22">
                <a:alpha val="25000"/>
              </a:srgbClr>
            </a:solidFill>
            <a:prstDash val="dash"/>
            <a:round/>
            <a:headEnd type="none" w="med" len="med"/>
            <a:tailEnd type="none" w="med" len="med"/>
          </a:ln>
        </p:spPr>
      </p:cxnSp>
      <p:sp>
        <p:nvSpPr>
          <p:cNvPr id="14" name="AutoShape 14"/>
          <p:cNvSpPr/>
          <p:nvPr/>
        </p:nvSpPr>
        <p:spPr>
          <a:xfrm>
            <a:off x="6350000" y="1524000"/>
            <a:ext cx="5207000" cy="4699000"/>
          </a:xfrm>
          <a:prstGeom prst="roundRect">
            <a:avLst>
              <a:gd name="adj" fmla="val 0"/>
            </a:avLst>
          </a:prstGeom>
          <a:solidFill>
            <a:srgbClr val="F8FBF8">
              <a:alpha val="95000"/>
            </a:srgbClr>
          </a:solidFill>
          <a:ln w="12700" cap="flat" cmpd="sng">
            <a:solidFill>
              <a:srgbClr val="228B22">
                <a:alpha val="35000"/>
              </a:srgbClr>
            </a:solidFill>
            <a:prstDash val="solid"/>
            <a:round/>
          </a:ln>
        </p:spPr>
        <p:txBody>
          <a:bodyPr vert="horz" wrap="square" lIns="63500" tIns="63500" rIns="63500" bIns="63500" rtlCol="0" anchor="ctr"/>
          <a:lstStyle/>
          <a:p>
            <a:pPr algn="ctr">
              <a:defRPr/>
            </a:pPr>
          </a:p>
        </p:txBody>
      </p:sp>
      <p:sp>
        <p:nvSpPr>
          <p:cNvPr id="15" name="AutoShape 15"/>
          <p:cNvSpPr/>
          <p:nvPr/>
        </p:nvSpPr>
        <p:spPr>
          <a:xfrm>
            <a:off x="6350000" y="1524000"/>
            <a:ext cx="5207000" cy="762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6604000" y="1778000"/>
            <a:ext cx="4699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失职渎职 · 直接人员责任</a:t>
            </a:r>
            <a:endParaRPr lang="en-US" sz="1100"/>
          </a:p>
        </p:txBody>
      </p:sp>
      <p:sp>
        <p:nvSpPr>
          <p:cNvPr id="17" name="AutoShape 17"/>
          <p:cNvSpPr/>
          <p:nvPr/>
        </p:nvSpPr>
        <p:spPr>
          <a:xfrm>
            <a:off x="6604000" y="2540000"/>
            <a:ext cx="4699000" cy="1079500"/>
          </a:xfrm>
          <a:prstGeom prst="roundRect">
            <a:avLst>
              <a:gd name="adj" fmla="val 0"/>
            </a:avLst>
          </a:prstGeom>
          <a:solidFill>
            <a:srgbClr val="E67E22">
              <a:alpha val="7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6794500" y="2641600"/>
            <a:ext cx="4318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直接责任人罚款</a:t>
            </a:r>
            <a:br>
              <a:rPr lang="en-US" sz="16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对直接负责的主管人员和其他直接责任人员，依法处以</a:t>
            </a:r>
            <a:r>
              <a:rPr lang="en-US" sz="1400" b="1" i="0" u="none" strike="noStrike">
                <a:solidFill>
                  <a:srgbClr val="D35400"/>
                </a:solidFill>
                <a:latin typeface="Noto Sans SC" panose="020B0200000000000000" charset="-122"/>
                <a:ea typeface="Noto Sans SC" panose="020B0200000000000000" charset="-122"/>
                <a:cs typeface="Noto Sans SC" panose="020B0200000000000000" charset="-122"/>
                <a:sym typeface="Noto Sans SC" panose="020B0200000000000000" charset="-122"/>
              </a:rPr>
              <a:t>1万元以上5万元以下</a:t>
            </a: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的经济处罚，落实个人责任追究。</a:t>
            </a:r>
            <a:endParaRPr lang="en-US" sz="1100"/>
          </a:p>
        </p:txBody>
      </p:sp>
      <p:sp>
        <p:nvSpPr>
          <p:cNvPr id="19" name="AutoShape 19"/>
          <p:cNvSpPr/>
          <p:nvPr/>
        </p:nvSpPr>
        <p:spPr>
          <a:xfrm>
            <a:off x="6604000" y="3746500"/>
            <a:ext cx="4699000" cy="1206500"/>
          </a:xfrm>
          <a:prstGeom prst="roundRect">
            <a:avLst>
              <a:gd name="adj" fmla="val 0"/>
            </a:avLst>
          </a:prstGeom>
          <a:solidFill>
            <a:srgbClr val="E67E22">
              <a:alpha val="7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6794500" y="3835400"/>
            <a:ext cx="4318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行业从业限制</a:t>
            </a:r>
            <a:br>
              <a:rPr lang="en-US" sz="16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视违规情节轻重，对相关责任人员实施</a:t>
            </a:r>
            <a:r>
              <a:rPr lang="en-US" sz="1400" b="1" i="0" u="none" strike="noStrike">
                <a:solidFill>
                  <a:srgbClr val="C0392B"/>
                </a:solidFill>
                <a:latin typeface="Noto Sans SC" panose="020B0200000000000000" charset="-122"/>
                <a:ea typeface="Noto Sans SC" panose="020B0200000000000000" charset="-122"/>
                <a:cs typeface="Noto Sans SC" panose="020B0200000000000000" charset="-122"/>
                <a:sym typeface="Noto Sans SC" panose="020B0200000000000000" charset="-122"/>
              </a:rPr>
              <a:t>5年至10年</a:t>
            </a: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的从业禁止措施，限制其在行业内的职业发展。</a:t>
            </a:r>
            <a:endParaRPr lang="en-US" sz="1100"/>
          </a:p>
        </p:txBody>
      </p:sp>
      <p:sp>
        <p:nvSpPr>
          <p:cNvPr id="21" name="AutoShape 21"/>
          <p:cNvSpPr/>
          <p:nvPr/>
        </p:nvSpPr>
        <p:spPr>
          <a:xfrm>
            <a:off x="6604000" y="5080000"/>
            <a:ext cx="4699000" cy="1079500"/>
          </a:xfrm>
          <a:prstGeom prst="roundRect">
            <a:avLst>
              <a:gd name="adj" fmla="val 0"/>
            </a:avLst>
          </a:prstGeom>
          <a:solidFill>
            <a:srgbClr val="E74C3C">
              <a:alpha val="8000"/>
            </a:srgbClr>
          </a:solidFill>
          <a:ln w="25400" cap="flat" cmpd="sng">
            <a:noFill/>
            <a:prstDash val="solid"/>
            <a:round/>
          </a:ln>
        </p:spPr>
        <p:txBody>
          <a:bodyPr vert="horz" wrap="square" lIns="63500" tIns="63500" rIns="63500" bIns="63500" rtlCol="0" anchor="ctr"/>
          <a:lstStyle/>
          <a:p>
            <a:pPr algn="ctr">
              <a:defRPr/>
            </a:pPr>
          </a:p>
        </p:txBody>
      </p:sp>
      <p:sp>
        <p:nvSpPr>
          <p:cNvPr id="22" name="AutoShape 22"/>
          <p:cNvSpPr/>
          <p:nvPr/>
        </p:nvSpPr>
        <p:spPr>
          <a:xfrm>
            <a:off x="6794500" y="5181600"/>
            <a:ext cx="4318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终身市场禁入</a:t>
            </a:r>
            <a:br>
              <a:rPr lang="en-US" sz="16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若行为构成犯罪，将依法追究刑事责任，并实施</a:t>
            </a:r>
            <a:r>
              <a:rPr lang="en-US" sz="1400" b="1" i="0" u="none" strike="noStrike">
                <a:solidFill>
                  <a:srgbClr val="C0392B"/>
                </a:solidFill>
                <a:latin typeface="Noto Sans SC" panose="020B0200000000000000" charset="-122"/>
                <a:ea typeface="Noto Sans SC" panose="020B0200000000000000" charset="-122"/>
                <a:cs typeface="Noto Sans SC" panose="020B0200000000000000" charset="-122"/>
                <a:sym typeface="Noto Sans SC" panose="020B0200000000000000" charset="-122"/>
              </a:rPr>
              <a:t>终身禁止从业</a:t>
            </a: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，彻底清除行业害群之马。</a:t>
            </a:r>
            <a:endParaRPr lang="en-US" sz="11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1176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6.3 重点解读：最新司法解释下的数据造假入刑</a:t>
            </a:r>
            <a:endParaRPr lang="en-US" sz="1100"/>
          </a:p>
        </p:txBody>
      </p:sp>
      <p:sp>
        <p:nvSpPr>
          <p:cNvPr id="4" name="AutoShape 4"/>
          <p:cNvSpPr/>
          <p:nvPr/>
        </p:nvSpPr>
        <p:spPr>
          <a:xfrm>
            <a:off x="762000" y="1397000"/>
            <a:ext cx="10668000" cy="1460500"/>
          </a:xfrm>
          <a:prstGeom prst="roundRect">
            <a:avLst>
              <a:gd name="adj" fmla="val 0"/>
            </a:avLst>
          </a:prstGeom>
          <a:solidFill>
            <a:srgbClr val="FFFFFF">
              <a:alpha val="88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762000" y="1397000"/>
            <a:ext cx="50800" cy="14605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016000" y="1498600"/>
            <a:ext cx="101600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根据</a:t>
            </a:r>
            <a:r>
              <a:rPr lang="en-US" sz="14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法释〔2026〕4号</a:t>
            </a:r>
            <a:r>
              <a:rPr lang="en-US" sz="14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2026年3月30日起施行），《最高人民法院、最高人民检察院关于办理环境污染刑事案件适用法律若干问题的解释》作出重大更新。此次修订是对环境执法实践的重要回应，通过严密刑事法网，强化了对环境污染源头数据真实性的法律保障，为生态环境司法保护提供了更精准、更有力的依据。</a:t>
            </a:r>
            <a:endParaRPr lang="en-US" sz="1100"/>
          </a:p>
        </p:txBody>
      </p:sp>
      <p:sp>
        <p:nvSpPr>
          <p:cNvPr id="7" name="AutoShape 7"/>
          <p:cNvSpPr/>
          <p:nvPr/>
        </p:nvSpPr>
        <p:spPr>
          <a:xfrm>
            <a:off x="762000" y="3111500"/>
            <a:ext cx="5270500" cy="1968500"/>
          </a:xfrm>
          <a:prstGeom prst="roundRect">
            <a:avLst>
              <a:gd name="adj" fmla="val 0"/>
            </a:avLst>
          </a:prstGeom>
          <a:solidFill>
            <a:srgbClr val="F5FAF5">
              <a:alpha val="95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8" name="AutoShape 8"/>
          <p:cNvSpPr/>
          <p:nvPr/>
        </p:nvSpPr>
        <p:spPr>
          <a:xfrm>
            <a:off x="762000" y="3111500"/>
            <a:ext cx="5270500" cy="457200"/>
          </a:xfrm>
          <a:prstGeom prst="roundRect">
            <a:avLst>
              <a:gd name="adj" fmla="val 0"/>
            </a:avLst>
          </a:prstGeom>
          <a:solidFill>
            <a:srgbClr val="228B22">
              <a:alpha val="12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952500" y="3149600"/>
            <a:ext cx="4826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监管主体范围的实质扩大</a:t>
            </a:r>
            <a:endParaRPr lang="en-US" sz="1100"/>
          </a:p>
        </p:txBody>
      </p:sp>
      <p:sp>
        <p:nvSpPr>
          <p:cNvPr id="10" name="AutoShape 10"/>
          <p:cNvSpPr/>
          <p:nvPr/>
        </p:nvSpPr>
        <p:spPr>
          <a:xfrm>
            <a:off x="952500" y="3683000"/>
            <a:ext cx="48895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3737"/>
                </a:solidFill>
                <a:latin typeface="Noto Sans SC" panose="020B0200000000000000" charset="-122"/>
                <a:ea typeface="Noto Sans SC" panose="020B0200000000000000" charset="-122"/>
                <a:cs typeface="Noto Sans SC" panose="020B0200000000000000" charset="-122"/>
                <a:sym typeface="Noto Sans SC" panose="020B0200000000000000" charset="-122"/>
              </a:rPr>
              <a:t>将适用对象从传统的“重点排污单位”调整为</a:t>
            </a:r>
            <a:r>
              <a:rPr lang="en-US" sz="1300" b="1" i="0" u="none" strike="noStrike">
                <a:solidFill>
                  <a:srgbClr val="373737"/>
                </a:solidFill>
                <a:latin typeface="Noto Sans SC" panose="020B0200000000000000" charset="-122"/>
                <a:ea typeface="Noto Sans SC" panose="020B0200000000000000" charset="-122"/>
                <a:cs typeface="Noto Sans SC" panose="020B0200000000000000" charset="-122"/>
                <a:sym typeface="Noto Sans SC" panose="020B0200000000000000" charset="-122"/>
              </a:rPr>
              <a:t>“实行排污许可重点管理的单位”</a:t>
            </a:r>
            <a:r>
              <a:rPr lang="en-US" sz="1300" b="0" i="0" u="none" strike="noStrike">
                <a:solidFill>
                  <a:srgbClr val="373737"/>
                </a:solidFill>
                <a:latin typeface="Noto Sans SC" panose="020B0200000000000000" charset="-122"/>
                <a:ea typeface="Noto Sans SC" panose="020B0200000000000000" charset="-122"/>
                <a:cs typeface="Noto Sans SC" panose="020B0200000000000000" charset="-122"/>
                <a:sym typeface="Noto Sans SC" panose="020B0200000000000000" charset="-122"/>
              </a:rPr>
              <a:t>。这一法律表述的变更，将监管范围延伸至所有纳入排污许可重点管理名录的企业，不再受旧有名录的滞后性限制，实现了对高环境风险企业监管的“全覆盖”与“无死角”。</a:t>
            </a:r>
            <a:endParaRPr lang="en-US" sz="1100"/>
          </a:p>
        </p:txBody>
      </p:sp>
      <p:sp>
        <p:nvSpPr>
          <p:cNvPr id="11" name="AutoShape 11"/>
          <p:cNvSpPr/>
          <p:nvPr/>
        </p:nvSpPr>
        <p:spPr>
          <a:xfrm>
            <a:off x="6223000" y="3111500"/>
            <a:ext cx="5270500" cy="1968500"/>
          </a:xfrm>
          <a:prstGeom prst="roundRect">
            <a:avLst>
              <a:gd name="adj" fmla="val 0"/>
            </a:avLst>
          </a:prstGeom>
          <a:solidFill>
            <a:srgbClr val="F5FAF5">
              <a:alpha val="95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12" name="AutoShape 12"/>
          <p:cNvSpPr/>
          <p:nvPr/>
        </p:nvSpPr>
        <p:spPr>
          <a:xfrm>
            <a:off x="6223000" y="3111500"/>
            <a:ext cx="5270500" cy="457200"/>
          </a:xfrm>
          <a:prstGeom prst="roundRect">
            <a:avLst>
              <a:gd name="adj" fmla="val 0"/>
            </a:avLst>
          </a:prstGeom>
          <a:solidFill>
            <a:srgbClr val="228B22">
              <a:alpha val="12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6413500" y="3149600"/>
            <a:ext cx="4826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数据造假行为的直接定罪</a:t>
            </a:r>
            <a:endParaRPr lang="en-US" sz="1100"/>
          </a:p>
        </p:txBody>
      </p:sp>
      <p:sp>
        <p:nvSpPr>
          <p:cNvPr id="14" name="AutoShape 14"/>
          <p:cNvSpPr/>
          <p:nvPr/>
        </p:nvSpPr>
        <p:spPr>
          <a:xfrm>
            <a:off x="6413500" y="3683000"/>
            <a:ext cx="48895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3737"/>
                </a:solidFill>
                <a:latin typeface="Noto Sans SC" panose="020B0200000000000000" charset="-122"/>
                <a:ea typeface="Noto Sans SC" panose="020B0200000000000000" charset="-122"/>
                <a:cs typeface="Noto Sans SC" panose="020B0200000000000000" charset="-122"/>
                <a:sym typeface="Noto Sans SC" panose="020B0200000000000000" charset="-122"/>
              </a:rPr>
              <a:t>明确规定篡改、伪造自动监测数据或干扰监测设施并排放污染物的行为，</a:t>
            </a:r>
            <a:r>
              <a:rPr lang="en-US" sz="1300" b="1" i="0" u="none" strike="noStrike">
                <a:solidFill>
                  <a:srgbClr val="B91C1C"/>
                </a:solidFill>
                <a:latin typeface="Noto Sans SC" panose="020B0200000000000000" charset="-122"/>
                <a:ea typeface="Noto Sans SC" panose="020B0200000000000000" charset="-122"/>
                <a:cs typeface="Noto Sans SC" panose="020B0200000000000000" charset="-122"/>
                <a:sym typeface="Noto Sans SC" panose="020B0200000000000000" charset="-122"/>
              </a:rPr>
              <a:t>直接构成污染环境罪</a:t>
            </a:r>
            <a:r>
              <a:rPr lang="en-US" sz="1300" b="0" i="0" u="none" strike="noStrike">
                <a:solidFill>
                  <a:srgbClr val="373737"/>
                </a:solidFill>
                <a:latin typeface="Noto Sans SC" panose="020B0200000000000000" charset="-122"/>
                <a:ea typeface="Noto Sans SC" panose="020B0200000000000000" charset="-122"/>
                <a:cs typeface="Noto Sans SC" panose="020B0200000000000000" charset="-122"/>
                <a:sym typeface="Noto Sans SC" panose="020B0200000000000000" charset="-122"/>
              </a:rPr>
              <a:t>。这一规则改变了以往可能存在的行政处罚前置逻辑，大幅降低了刑事追责的门槛。只要实施了此类造假行为并造成排放事实，司法机关即可直接追究刑事责任，体现了“零容忍”的立法态度。</a:t>
            </a:r>
            <a:endParaRPr lang="en-US" sz="1100"/>
          </a:p>
        </p:txBody>
      </p:sp>
      <p:sp>
        <p:nvSpPr>
          <p:cNvPr id="15" name="AutoShape 15"/>
          <p:cNvSpPr/>
          <p:nvPr/>
        </p:nvSpPr>
        <p:spPr>
          <a:xfrm>
            <a:off x="762000" y="5334000"/>
            <a:ext cx="10731500" cy="1143000"/>
          </a:xfrm>
          <a:prstGeom prst="roundRect">
            <a:avLst>
              <a:gd name="adj" fmla="val 0"/>
            </a:avLst>
          </a:prstGeom>
          <a:solidFill>
            <a:srgbClr val="228B22">
              <a:alpha val="8000"/>
            </a:srgbClr>
          </a:solidFill>
          <a:ln w="12700" cap="flat" cmpd="sng">
            <a:solidFill>
              <a:srgbClr val="228B22">
                <a:alpha val="45000"/>
              </a:srgbClr>
            </a:solidFill>
            <a:prstDash val="dash"/>
            <a:round/>
          </a:ln>
        </p:spPr>
        <p:txBody>
          <a:bodyPr vert="horz" wrap="square" lIns="63500" tIns="63500" rIns="63500" bIns="63500" rtlCol="0" anchor="ctr"/>
          <a:lstStyle/>
          <a:p>
            <a:pPr algn="ctr">
              <a:defRPr/>
            </a:pPr>
          </a:p>
        </p:txBody>
      </p:sp>
      <p:sp>
        <p:nvSpPr>
          <p:cNvPr id="16" name="AutoShape 16"/>
          <p:cNvSpPr/>
          <p:nvPr/>
        </p:nvSpPr>
        <p:spPr>
          <a:xfrm>
            <a:off x="952500" y="5435600"/>
            <a:ext cx="10287000" cy="9398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1" i="0" u="none" strike="noStrike">
                <a:solidFill>
                  <a:srgbClr val="144614"/>
                </a:solidFill>
                <a:latin typeface="Noto Sans SC" panose="020B0200000000000000" charset="-122"/>
                <a:ea typeface="Noto Sans SC" panose="020B0200000000000000" charset="-122"/>
                <a:cs typeface="Noto Sans SC" panose="020B0200000000000000" charset="-122"/>
                <a:sym typeface="Noto Sans SC" panose="020B0200000000000000" charset="-122"/>
              </a:rPr>
              <a:t>合规警示：</a:t>
            </a:r>
            <a:r>
              <a:rPr lang="en-US" sz="1300" b="0" i="0" u="none" strike="noStrike">
                <a:solidFill>
                  <a:srgbClr val="144614"/>
                </a:solidFill>
                <a:latin typeface="Noto Sans SC" panose="020B0200000000000000" charset="-122"/>
                <a:ea typeface="Noto Sans SC" panose="020B0200000000000000" charset="-122"/>
                <a:cs typeface="Noto Sans SC" panose="020B0200000000000000" charset="-122"/>
                <a:sym typeface="Noto Sans SC" panose="020B0200000000000000" charset="-122"/>
              </a:rPr>
              <a:t>环境监测数据的真实性已成为企业不可触碰的法律红线。在新法框架下，任何试图通过技术手段掩盖排污事实的行为都将面临严厉的刑事制裁。企业必须立即完善内部数据管理体系，确保监测数据“真、准、全”，从被动合规转向主动构建环境数据诚信机制。</a:t>
            </a:r>
            <a:endParaRPr lang="en-US" sz="11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数据造假入刑：污染物范围扩大</a:t>
            </a:r>
            <a:endParaRPr lang="en-US" sz="1100"/>
          </a:p>
        </p:txBody>
      </p:sp>
      <p:sp>
        <p:nvSpPr>
          <p:cNvPr id="4" name="AutoShape 4"/>
          <p:cNvSpPr/>
          <p:nvPr/>
        </p:nvSpPr>
        <p:spPr>
          <a:xfrm>
            <a:off x="762000" y="1397000"/>
            <a:ext cx="10668000" cy="952500"/>
          </a:xfrm>
          <a:prstGeom prst="roundRect">
            <a:avLst>
              <a:gd name="adj" fmla="val 0"/>
            </a:avLst>
          </a:prstGeom>
          <a:solidFill>
            <a:srgbClr val="FFFFFF">
              <a:alpha val="88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952500" y="1473200"/>
            <a:ext cx="10287000" cy="7874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最新司法解释明确将4类常见污染物正式纳入刑事追责范围。这意味着，企业或个人若通过篡改、伪造监测数据等弄虚作假方式排放此类污染物，将直接构成污染环境罪。此次调整标志着环境执法监管与司法打击的法网进一步收紧，对生态环境违法行为的震慑力显著增强。</a:t>
            </a:r>
            <a:endParaRPr lang="en-US" sz="1100"/>
          </a:p>
        </p:txBody>
      </p:sp>
      <p:sp>
        <p:nvSpPr>
          <p:cNvPr id="6" name="AutoShape 6"/>
          <p:cNvSpPr/>
          <p:nvPr/>
        </p:nvSpPr>
        <p:spPr>
          <a:xfrm>
            <a:off x="762000" y="2540000"/>
            <a:ext cx="1066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本次新增入刑污染物清单</a:t>
            </a:r>
            <a:endParaRPr lang="en-US" sz="1100"/>
          </a:p>
        </p:txBody>
      </p:sp>
      <p:sp>
        <p:nvSpPr>
          <p:cNvPr id="7" name="AutoShape 7"/>
          <p:cNvSpPr/>
          <p:nvPr/>
        </p:nvSpPr>
        <p:spPr>
          <a:xfrm>
            <a:off x="762000" y="3175000"/>
            <a:ext cx="2565400" cy="1460500"/>
          </a:xfrm>
          <a:prstGeom prst="roundRect">
            <a:avLst>
              <a:gd name="adj" fmla="val 0"/>
            </a:avLst>
          </a:prstGeom>
          <a:solidFill>
            <a:srgbClr val="228B22">
              <a:alpha val="9000"/>
            </a:srgbClr>
          </a:solidFill>
          <a:ln w="12700" cap="flat" cmpd="sng">
            <a:solidFill>
              <a:srgbClr val="228B22">
                <a:alpha val="35000"/>
              </a:srgbClr>
            </a:solidFill>
            <a:prstDash val="solid"/>
            <a:round/>
          </a:ln>
        </p:spPr>
        <p:txBody>
          <a:bodyPr vert="horz" wrap="square" lIns="63500" tIns="63500" rIns="63500" bIns="63500" rtlCol="0" anchor="ctr"/>
          <a:lstStyle/>
          <a:p>
            <a:pPr algn="ctr">
              <a:defRPr/>
            </a:pPr>
          </a:p>
        </p:txBody>
      </p:sp>
      <p:sp>
        <p:nvSpPr>
          <p:cNvPr id="8" name="AutoShape 8"/>
          <p:cNvSpPr/>
          <p:nvPr/>
        </p:nvSpPr>
        <p:spPr>
          <a:xfrm>
            <a:off x="889000" y="3276600"/>
            <a:ext cx="23114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总磷 (TP)</a:t>
            </a:r>
            <a:endParaRPr lang="en-US" sz="1100"/>
          </a:p>
        </p:txBody>
      </p:sp>
      <p:sp>
        <p:nvSpPr>
          <p:cNvPr id="9" name="AutoShape 9"/>
          <p:cNvSpPr/>
          <p:nvPr/>
        </p:nvSpPr>
        <p:spPr>
          <a:xfrm>
            <a:off x="889000" y="3746500"/>
            <a:ext cx="23114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水体富营养化的关键控制性指标，重点涵盖各类工业废水、城镇生活污水及农业面源排放的监管。</a:t>
            </a:r>
            <a:endParaRPr lang="en-US" sz="1100"/>
          </a:p>
        </p:txBody>
      </p:sp>
      <p:sp>
        <p:nvSpPr>
          <p:cNvPr id="10" name="AutoShape 10"/>
          <p:cNvSpPr/>
          <p:nvPr/>
        </p:nvSpPr>
        <p:spPr>
          <a:xfrm>
            <a:off x="3429000" y="3175000"/>
            <a:ext cx="2565400" cy="1460500"/>
          </a:xfrm>
          <a:prstGeom prst="roundRect">
            <a:avLst>
              <a:gd name="adj" fmla="val 0"/>
            </a:avLst>
          </a:prstGeom>
          <a:solidFill>
            <a:srgbClr val="228B22">
              <a:alpha val="9000"/>
            </a:srgbClr>
          </a:solidFill>
          <a:ln w="12700" cap="flat" cmpd="sng">
            <a:solidFill>
              <a:srgbClr val="228B22">
                <a:alpha val="35000"/>
              </a:srgbClr>
            </a:solidFill>
            <a:prstDash val="solid"/>
            <a:round/>
          </a:ln>
        </p:spPr>
        <p:txBody>
          <a:bodyPr vert="horz" wrap="square" lIns="63500" tIns="63500" rIns="63500" bIns="63500" rtlCol="0" anchor="ctr"/>
          <a:lstStyle/>
          <a:p>
            <a:pPr algn="ctr">
              <a:defRPr/>
            </a:pPr>
          </a:p>
        </p:txBody>
      </p:sp>
      <p:sp>
        <p:nvSpPr>
          <p:cNvPr id="11" name="AutoShape 11"/>
          <p:cNvSpPr/>
          <p:nvPr/>
        </p:nvSpPr>
        <p:spPr>
          <a:xfrm>
            <a:off x="3556000" y="3276600"/>
            <a:ext cx="23114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总氮 (TN)</a:t>
            </a:r>
            <a:endParaRPr lang="en-US" sz="1100"/>
          </a:p>
        </p:txBody>
      </p:sp>
      <p:sp>
        <p:nvSpPr>
          <p:cNvPr id="12" name="AutoShape 12"/>
          <p:cNvSpPr/>
          <p:nvPr/>
        </p:nvSpPr>
        <p:spPr>
          <a:xfrm>
            <a:off x="3556000" y="3746500"/>
            <a:ext cx="23114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反映水体受营养物质污染程度的核心指标，涉及化肥流失、养殖废水及各类生产过程中的氮素排放。</a:t>
            </a:r>
            <a:endParaRPr lang="en-US" sz="1100"/>
          </a:p>
        </p:txBody>
      </p:sp>
      <p:sp>
        <p:nvSpPr>
          <p:cNvPr id="13" name="AutoShape 13"/>
          <p:cNvSpPr/>
          <p:nvPr/>
        </p:nvSpPr>
        <p:spPr>
          <a:xfrm>
            <a:off x="6096000" y="3175000"/>
            <a:ext cx="2565400" cy="1460500"/>
          </a:xfrm>
          <a:prstGeom prst="roundRect">
            <a:avLst>
              <a:gd name="adj" fmla="val 0"/>
            </a:avLst>
          </a:prstGeom>
          <a:solidFill>
            <a:srgbClr val="228B22">
              <a:alpha val="9000"/>
            </a:srgbClr>
          </a:solidFill>
          <a:ln w="12700" cap="flat" cmpd="sng">
            <a:solidFill>
              <a:srgbClr val="228B22">
                <a:alpha val="35000"/>
              </a:srgbClr>
            </a:solidFill>
            <a:prstDash val="solid"/>
            <a:round/>
          </a:ln>
        </p:spPr>
        <p:txBody>
          <a:bodyPr vert="horz" wrap="square" lIns="63500" tIns="63500" rIns="63500" bIns="63500" rtlCol="0" anchor="ctr"/>
          <a:lstStyle/>
          <a:p>
            <a:pPr algn="ctr">
              <a:defRPr/>
            </a:pPr>
          </a:p>
        </p:txBody>
      </p:sp>
      <p:sp>
        <p:nvSpPr>
          <p:cNvPr id="14" name="AutoShape 14"/>
          <p:cNvSpPr/>
          <p:nvPr/>
        </p:nvSpPr>
        <p:spPr>
          <a:xfrm>
            <a:off x="6223000" y="3276600"/>
            <a:ext cx="23114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颗粒物 (PM)</a:t>
            </a:r>
            <a:endParaRPr lang="en-US" sz="1100"/>
          </a:p>
        </p:txBody>
      </p:sp>
      <p:sp>
        <p:nvSpPr>
          <p:cNvPr id="15" name="AutoShape 15"/>
          <p:cNvSpPr/>
          <p:nvPr/>
        </p:nvSpPr>
        <p:spPr>
          <a:xfrm>
            <a:off x="6223000" y="3746500"/>
            <a:ext cx="23114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大气污染的主要组成部分，包括工业生产中的粉尘、烟尘以及各类无组织排放的固体悬浮颗粒物。</a:t>
            </a:r>
            <a:endParaRPr lang="en-US" sz="1100"/>
          </a:p>
        </p:txBody>
      </p:sp>
      <p:sp>
        <p:nvSpPr>
          <p:cNvPr id="16" name="AutoShape 16"/>
          <p:cNvSpPr/>
          <p:nvPr/>
        </p:nvSpPr>
        <p:spPr>
          <a:xfrm>
            <a:off x="8763000" y="3175000"/>
            <a:ext cx="2565400" cy="1460500"/>
          </a:xfrm>
          <a:prstGeom prst="roundRect">
            <a:avLst>
              <a:gd name="adj" fmla="val 0"/>
            </a:avLst>
          </a:prstGeom>
          <a:solidFill>
            <a:srgbClr val="228B22">
              <a:alpha val="9000"/>
            </a:srgbClr>
          </a:solidFill>
          <a:ln w="12700" cap="flat" cmpd="sng">
            <a:solidFill>
              <a:srgbClr val="228B22">
                <a:alpha val="35000"/>
              </a:srgbClr>
            </a:solidFill>
            <a:prstDash val="solid"/>
            <a:round/>
          </a:ln>
        </p:spPr>
        <p:txBody>
          <a:bodyPr vert="horz" wrap="square" lIns="63500" tIns="63500" rIns="63500" bIns="63500" rtlCol="0" anchor="ctr"/>
          <a:lstStyle/>
          <a:p>
            <a:pPr algn="ctr">
              <a:defRPr/>
            </a:pPr>
          </a:p>
        </p:txBody>
      </p:sp>
      <p:sp>
        <p:nvSpPr>
          <p:cNvPr id="17" name="AutoShape 17"/>
          <p:cNvSpPr/>
          <p:nvPr/>
        </p:nvSpPr>
        <p:spPr>
          <a:xfrm>
            <a:off x="8890000" y="3276600"/>
            <a:ext cx="23114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挥发性有机物 (VOCs)</a:t>
            </a:r>
            <a:endParaRPr lang="en-US" sz="1100"/>
          </a:p>
        </p:txBody>
      </p:sp>
      <p:sp>
        <p:nvSpPr>
          <p:cNvPr id="18" name="AutoShape 18"/>
          <p:cNvSpPr/>
          <p:nvPr/>
        </p:nvSpPr>
        <p:spPr>
          <a:xfrm>
            <a:off x="8890000" y="3746500"/>
            <a:ext cx="23114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重点针对涂装、化工、印刷等行业排放的有机废气，是形成臭氧污染和光化学烟雾的重要前体物。</a:t>
            </a:r>
            <a:endParaRPr lang="en-US" sz="1100"/>
          </a:p>
        </p:txBody>
      </p:sp>
      <p:sp>
        <p:nvSpPr>
          <p:cNvPr id="19" name="AutoShape 19"/>
          <p:cNvSpPr/>
          <p:nvPr/>
        </p:nvSpPr>
        <p:spPr>
          <a:xfrm>
            <a:off x="762000" y="4762500"/>
            <a:ext cx="10668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414141"/>
                </a:solidFill>
                <a:latin typeface="Noto Sans SC" panose="020B0200000000000000" charset="-122"/>
                <a:ea typeface="Noto Sans SC" panose="020B0200000000000000" charset="-122"/>
                <a:cs typeface="Noto Sans SC" panose="020B0200000000000000" charset="-122"/>
                <a:sym typeface="Noto Sans SC" panose="020B0200000000000000" charset="-122"/>
              </a:rPr>
              <a:t>原有司法解释入罪污染物参照</a:t>
            </a:r>
            <a:endParaRPr lang="en-US" sz="1100"/>
          </a:p>
        </p:txBody>
      </p:sp>
      <p:sp>
        <p:nvSpPr>
          <p:cNvPr id="20" name="AutoShape 20"/>
          <p:cNvSpPr/>
          <p:nvPr/>
        </p:nvSpPr>
        <p:spPr>
          <a:xfrm>
            <a:off x="762000" y="5270500"/>
            <a:ext cx="2565400" cy="1143000"/>
          </a:xfrm>
          <a:prstGeom prst="roundRect">
            <a:avLst>
              <a:gd name="adj" fmla="val 0"/>
            </a:avLst>
          </a:prstGeom>
          <a:solidFill>
            <a:srgbClr val="F5F6F7">
              <a:alpha val="95000"/>
            </a:srgbClr>
          </a:solidFill>
          <a:ln w="12700" cap="flat" cmpd="sng">
            <a:solidFill>
              <a:srgbClr val="969696">
                <a:alpha val="30000"/>
              </a:srgbClr>
            </a:solidFill>
            <a:prstDash val="solid"/>
            <a:round/>
          </a:ln>
        </p:spPr>
        <p:txBody>
          <a:bodyPr vert="horz" wrap="square" lIns="63500" tIns="63500" rIns="63500" bIns="63500" rtlCol="0" anchor="ctr"/>
          <a:lstStyle/>
          <a:p>
            <a:pPr algn="ctr">
              <a:defRPr/>
            </a:pPr>
          </a:p>
        </p:txBody>
      </p:sp>
      <p:sp>
        <p:nvSpPr>
          <p:cNvPr id="21" name="AutoShape 21"/>
          <p:cNvSpPr/>
          <p:nvPr/>
        </p:nvSpPr>
        <p:spPr>
          <a:xfrm>
            <a:off x="889000" y="5334000"/>
            <a:ext cx="23114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D2D2D"/>
                </a:solidFill>
                <a:latin typeface="Noto Sans SC" panose="020B0200000000000000" charset="-122"/>
                <a:ea typeface="Noto Sans SC" panose="020B0200000000000000" charset="-122"/>
                <a:cs typeface="Noto Sans SC" panose="020B0200000000000000" charset="-122"/>
                <a:sym typeface="Noto Sans SC" panose="020B0200000000000000" charset="-122"/>
              </a:rPr>
              <a:t>化学需氧量 (COD)</a:t>
            </a:r>
            <a:endParaRPr lang="en-US" sz="1100"/>
          </a:p>
        </p:txBody>
      </p:sp>
      <p:sp>
        <p:nvSpPr>
          <p:cNvPr id="22" name="AutoShape 22"/>
          <p:cNvSpPr/>
          <p:nvPr/>
        </p:nvSpPr>
        <p:spPr>
          <a:xfrm>
            <a:off x="889000" y="5715000"/>
            <a:ext cx="23114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100" b="0" i="0" u="none" strike="noStrike">
                <a:solidFill>
                  <a:srgbClr val="5A5A5A"/>
                </a:solidFill>
                <a:latin typeface="Noto Sans SC" panose="020B0200000000000000" charset="-122"/>
                <a:ea typeface="Noto Sans SC" panose="020B0200000000000000" charset="-122"/>
                <a:cs typeface="Noto Sans SC" panose="020B0200000000000000" charset="-122"/>
                <a:sym typeface="Noto Sans SC" panose="020B0200000000000000" charset="-122"/>
              </a:rPr>
              <a:t>衡量水体有机污染的核心基础指标</a:t>
            </a:r>
            <a:endParaRPr lang="en-US" sz="1100"/>
          </a:p>
        </p:txBody>
      </p:sp>
      <p:sp>
        <p:nvSpPr>
          <p:cNvPr id="23" name="AutoShape 23"/>
          <p:cNvSpPr/>
          <p:nvPr/>
        </p:nvSpPr>
        <p:spPr>
          <a:xfrm>
            <a:off x="3429000" y="5270500"/>
            <a:ext cx="2565400" cy="1143000"/>
          </a:xfrm>
          <a:prstGeom prst="roundRect">
            <a:avLst>
              <a:gd name="adj" fmla="val 0"/>
            </a:avLst>
          </a:prstGeom>
          <a:solidFill>
            <a:srgbClr val="F5F6F7">
              <a:alpha val="95000"/>
            </a:srgbClr>
          </a:solidFill>
          <a:ln w="12700" cap="flat" cmpd="sng">
            <a:solidFill>
              <a:srgbClr val="969696">
                <a:alpha val="30000"/>
              </a:srgbClr>
            </a:solidFill>
            <a:prstDash val="solid"/>
            <a:round/>
          </a:ln>
        </p:spPr>
        <p:txBody>
          <a:bodyPr vert="horz" wrap="square" lIns="63500" tIns="63500" rIns="63500" bIns="63500" rtlCol="0" anchor="ctr"/>
          <a:lstStyle/>
          <a:p>
            <a:pPr algn="ctr">
              <a:defRPr/>
            </a:pPr>
          </a:p>
        </p:txBody>
      </p:sp>
      <p:sp>
        <p:nvSpPr>
          <p:cNvPr id="24" name="AutoShape 24"/>
          <p:cNvSpPr/>
          <p:nvPr/>
        </p:nvSpPr>
        <p:spPr>
          <a:xfrm>
            <a:off x="3556000" y="5334000"/>
            <a:ext cx="23114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D2D2D"/>
                </a:solidFill>
                <a:latin typeface="Noto Sans SC" panose="020B0200000000000000" charset="-122"/>
                <a:ea typeface="Noto Sans SC" panose="020B0200000000000000" charset="-122"/>
                <a:cs typeface="Noto Sans SC" panose="020B0200000000000000" charset="-122"/>
                <a:sym typeface="Noto Sans SC" panose="020B0200000000000000" charset="-122"/>
              </a:rPr>
              <a:t>氨氮 (NH3-N)</a:t>
            </a:r>
            <a:endParaRPr lang="en-US" sz="1100"/>
          </a:p>
        </p:txBody>
      </p:sp>
      <p:sp>
        <p:nvSpPr>
          <p:cNvPr id="25" name="AutoShape 25"/>
          <p:cNvSpPr/>
          <p:nvPr/>
        </p:nvSpPr>
        <p:spPr>
          <a:xfrm>
            <a:off x="3556000" y="5715000"/>
            <a:ext cx="23114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100" b="0" i="0" u="none" strike="noStrike">
                <a:solidFill>
                  <a:srgbClr val="5A5A5A"/>
                </a:solidFill>
                <a:latin typeface="Noto Sans SC" panose="020B0200000000000000" charset="-122"/>
                <a:ea typeface="Noto Sans SC" panose="020B0200000000000000" charset="-122"/>
                <a:cs typeface="Noto Sans SC" panose="020B0200000000000000" charset="-122"/>
                <a:sym typeface="Noto Sans SC" panose="020B0200000000000000" charset="-122"/>
              </a:rPr>
              <a:t>水体中氮污染的主要形态之一</a:t>
            </a:r>
            <a:endParaRPr lang="en-US" sz="1100"/>
          </a:p>
        </p:txBody>
      </p:sp>
      <p:sp>
        <p:nvSpPr>
          <p:cNvPr id="26" name="AutoShape 26"/>
          <p:cNvSpPr/>
          <p:nvPr/>
        </p:nvSpPr>
        <p:spPr>
          <a:xfrm>
            <a:off x="6096000" y="5270500"/>
            <a:ext cx="2565400" cy="1143000"/>
          </a:xfrm>
          <a:prstGeom prst="roundRect">
            <a:avLst>
              <a:gd name="adj" fmla="val 0"/>
            </a:avLst>
          </a:prstGeom>
          <a:solidFill>
            <a:srgbClr val="F5F6F7">
              <a:alpha val="95000"/>
            </a:srgbClr>
          </a:solidFill>
          <a:ln w="12700" cap="flat" cmpd="sng">
            <a:solidFill>
              <a:srgbClr val="969696">
                <a:alpha val="30000"/>
              </a:srgbClr>
            </a:solidFill>
            <a:prstDash val="solid"/>
            <a:round/>
          </a:ln>
        </p:spPr>
        <p:txBody>
          <a:bodyPr vert="horz" wrap="square" lIns="63500" tIns="63500" rIns="63500" bIns="63500" rtlCol="0" anchor="ctr"/>
          <a:lstStyle/>
          <a:p>
            <a:pPr algn="ctr">
              <a:defRPr/>
            </a:pPr>
          </a:p>
        </p:txBody>
      </p:sp>
      <p:sp>
        <p:nvSpPr>
          <p:cNvPr id="27" name="AutoShape 27"/>
          <p:cNvSpPr/>
          <p:nvPr/>
        </p:nvSpPr>
        <p:spPr>
          <a:xfrm>
            <a:off x="6223000" y="5334000"/>
            <a:ext cx="23114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D2D2D"/>
                </a:solidFill>
                <a:latin typeface="Noto Sans SC" panose="020B0200000000000000" charset="-122"/>
                <a:ea typeface="Noto Sans SC" panose="020B0200000000000000" charset="-122"/>
                <a:cs typeface="Noto Sans SC" panose="020B0200000000000000" charset="-122"/>
                <a:sym typeface="Noto Sans SC" panose="020B0200000000000000" charset="-122"/>
              </a:rPr>
              <a:t>二氧化硫 (SO2)</a:t>
            </a:r>
            <a:endParaRPr lang="en-US" sz="1100"/>
          </a:p>
        </p:txBody>
      </p:sp>
      <p:sp>
        <p:nvSpPr>
          <p:cNvPr id="28" name="AutoShape 28"/>
          <p:cNvSpPr/>
          <p:nvPr/>
        </p:nvSpPr>
        <p:spPr>
          <a:xfrm>
            <a:off x="6223000" y="5715000"/>
            <a:ext cx="23114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100" b="0" i="0" u="none" strike="noStrike">
                <a:solidFill>
                  <a:srgbClr val="5A5A5A"/>
                </a:solidFill>
                <a:latin typeface="Noto Sans SC" panose="020B0200000000000000" charset="-122"/>
                <a:ea typeface="Noto Sans SC" panose="020B0200000000000000" charset="-122"/>
                <a:cs typeface="Noto Sans SC" panose="020B0200000000000000" charset="-122"/>
                <a:sym typeface="Noto Sans SC" panose="020B0200000000000000" charset="-122"/>
              </a:rPr>
              <a:t>大气主要污染物，酸雨形成主因</a:t>
            </a:r>
            <a:endParaRPr lang="en-US" sz="1100"/>
          </a:p>
        </p:txBody>
      </p:sp>
      <p:sp>
        <p:nvSpPr>
          <p:cNvPr id="29" name="AutoShape 29"/>
          <p:cNvSpPr/>
          <p:nvPr/>
        </p:nvSpPr>
        <p:spPr>
          <a:xfrm>
            <a:off x="8763000" y="5270500"/>
            <a:ext cx="2565400" cy="1143000"/>
          </a:xfrm>
          <a:prstGeom prst="roundRect">
            <a:avLst>
              <a:gd name="adj" fmla="val 0"/>
            </a:avLst>
          </a:prstGeom>
          <a:solidFill>
            <a:srgbClr val="F5F6F7">
              <a:alpha val="95000"/>
            </a:srgbClr>
          </a:solidFill>
          <a:ln w="12700" cap="flat" cmpd="sng">
            <a:solidFill>
              <a:srgbClr val="969696">
                <a:alpha val="30000"/>
              </a:srgbClr>
            </a:solidFill>
            <a:prstDash val="solid"/>
            <a:round/>
          </a:ln>
        </p:spPr>
        <p:txBody>
          <a:bodyPr vert="horz" wrap="square" lIns="63500" tIns="63500" rIns="63500" bIns="63500" rtlCol="0" anchor="ctr"/>
          <a:lstStyle/>
          <a:p>
            <a:pPr algn="ctr">
              <a:defRPr/>
            </a:pPr>
          </a:p>
        </p:txBody>
      </p:sp>
      <p:sp>
        <p:nvSpPr>
          <p:cNvPr id="30" name="AutoShape 30"/>
          <p:cNvSpPr/>
          <p:nvPr/>
        </p:nvSpPr>
        <p:spPr>
          <a:xfrm>
            <a:off x="8890000" y="5334000"/>
            <a:ext cx="23114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D2D2D"/>
                </a:solidFill>
                <a:latin typeface="Noto Sans SC" panose="020B0200000000000000" charset="-122"/>
                <a:ea typeface="Noto Sans SC" panose="020B0200000000000000" charset="-122"/>
                <a:cs typeface="Noto Sans SC" panose="020B0200000000000000" charset="-122"/>
                <a:sym typeface="Noto Sans SC" panose="020B0200000000000000" charset="-122"/>
              </a:rPr>
              <a:t>氮氧化物 (NOx)</a:t>
            </a:r>
            <a:endParaRPr lang="en-US" sz="1100"/>
          </a:p>
        </p:txBody>
      </p:sp>
      <p:sp>
        <p:nvSpPr>
          <p:cNvPr id="31" name="AutoShape 31"/>
          <p:cNvSpPr/>
          <p:nvPr/>
        </p:nvSpPr>
        <p:spPr>
          <a:xfrm>
            <a:off x="8890000" y="5715000"/>
            <a:ext cx="23114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100" b="0" i="0" u="none" strike="noStrike">
                <a:solidFill>
                  <a:srgbClr val="5A5A5A"/>
                </a:solidFill>
                <a:latin typeface="Noto Sans SC" panose="020B0200000000000000" charset="-122"/>
                <a:ea typeface="Noto Sans SC" panose="020B0200000000000000" charset="-122"/>
                <a:cs typeface="Noto Sans SC" panose="020B0200000000000000" charset="-122"/>
                <a:sym typeface="Noto Sans SC" panose="020B0200000000000000" charset="-122"/>
              </a:rPr>
              <a:t>光化学烟雾与复合型污染的关键因子</a:t>
            </a:r>
            <a:endParaRPr lang="en-US" sz="11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【警示】不可触碰的法律红线！</a:t>
            </a:r>
            <a:endParaRPr lang="en-US" sz="1100"/>
          </a:p>
        </p:txBody>
      </p:sp>
      <p:sp>
        <p:nvSpPr>
          <p:cNvPr id="4" name="AutoShape 4"/>
          <p:cNvSpPr/>
          <p:nvPr/>
        </p:nvSpPr>
        <p:spPr>
          <a:xfrm>
            <a:off x="762000" y="1397000"/>
            <a:ext cx="10668000" cy="1206500"/>
          </a:xfrm>
          <a:prstGeom prst="roundRect">
            <a:avLst>
              <a:gd name="adj" fmla="val 0"/>
            </a:avLst>
          </a:prstGeom>
          <a:solidFill>
            <a:srgbClr val="F8F9FA">
              <a:alpha val="92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1016000" y="1524000"/>
            <a:ext cx="10160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对于实行排污许可重点管理的单位，自动监测数据是反映企业排污行为、衡量环境合规的核心依据。数据的真实性不仅关系到环境治理的有效性，更直接关联企业与相关责任人的法律责任。任何对监测数据的弄虚作假，都将受到法律最严厉的制裁。</a:t>
            </a:r>
            <a:endParaRPr lang="en-US" sz="1100"/>
          </a:p>
        </p:txBody>
      </p:sp>
      <p:sp>
        <p:nvSpPr>
          <p:cNvPr id="6" name="AutoShape 6"/>
          <p:cNvSpPr/>
          <p:nvPr/>
        </p:nvSpPr>
        <p:spPr>
          <a:xfrm>
            <a:off x="762000" y="2794000"/>
            <a:ext cx="10668000" cy="1841500"/>
          </a:xfrm>
          <a:prstGeom prst="roundRect">
            <a:avLst>
              <a:gd name="adj" fmla="val 0"/>
            </a:avLst>
          </a:prstGeom>
          <a:solidFill>
            <a:srgbClr val="DC2626">
              <a:alpha val="94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1016000" y="2921000"/>
            <a:ext cx="4572000" cy="15240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20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篡改、伪造自动监测数据</a:t>
            </a:r>
            <a:endParaRPr lang="en-US" sz="1100"/>
          </a:p>
          <a:p>
            <a:pPr marL="0" indent="0" algn="l">
              <a:lnSpc>
                <a:spcPct val="108000"/>
              </a:lnSpc>
            </a:pPr>
            <a:r>
              <a:rPr lang="en-US" sz="1300" b="0" i="0" u="none" strike="noStrike">
                <a:solidFill>
                  <a:srgbClr val="FEE2E2"/>
                </a:solidFill>
                <a:latin typeface="Noto Sans SC" panose="020B0200000000000000" charset="-122"/>
                <a:ea typeface="Noto Sans SC" panose="020B0200000000000000" charset="-122"/>
                <a:cs typeface="Noto Sans SC" panose="020B0200000000000000" charset="-122"/>
                <a:sym typeface="Noto Sans SC" panose="020B0200000000000000" charset="-122"/>
              </a:rPr>
              <a:t>无论动机为何，只要实施了干扰采样、修改参数、伪造记录等行为，均属于主观故意的违法行为，突破了环境监管的底线。</a:t>
            </a:r>
            <a:endParaRPr lang="en-US" sz="1300" b="0" i="0" u="none" strike="noStrike">
              <a:solidFill>
                <a:srgbClr val="FEE2E2"/>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8" name="Connector 8"/>
          <p:cNvCxnSpPr/>
          <p:nvPr/>
        </p:nvCxnSpPr>
        <p:spPr>
          <a:xfrm rot="5370107">
            <a:off x="5111750" y="3708428"/>
            <a:ext cx="1460500" cy="12700"/>
          </a:xfrm>
          <a:prstGeom prst="straightConnector1">
            <a:avLst/>
          </a:prstGeom>
          <a:solidFill>
            <a:srgbClr val="DEE0E3">
              <a:alpha val="100000"/>
            </a:srgbClr>
          </a:solidFill>
          <a:ln w="12700" cap="flat" cmpd="sng">
            <a:solidFill>
              <a:srgbClr val="FFFFFF">
                <a:alpha val="40000"/>
              </a:srgbClr>
            </a:solidFill>
            <a:prstDash val="solid"/>
            <a:round/>
            <a:headEnd type="none" w="med" len="med"/>
            <a:tailEnd type="none" w="med" len="med"/>
          </a:ln>
        </p:spPr>
      </p:cxnSp>
      <p:sp>
        <p:nvSpPr>
          <p:cNvPr id="9" name="AutoShape 9"/>
          <p:cNvSpPr/>
          <p:nvPr/>
        </p:nvSpPr>
        <p:spPr>
          <a:xfrm>
            <a:off x="6096000" y="2921000"/>
            <a:ext cx="5080000" cy="15240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20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直接构成污染环境罪</a:t>
            </a:r>
            <a:endParaRPr lang="en-US" sz="1100"/>
          </a:p>
          <a:p>
            <a:pPr marL="0" indent="0" algn="l">
              <a:lnSpc>
                <a:spcPct val="108000"/>
              </a:lnSpc>
            </a:pPr>
            <a:r>
              <a:rPr lang="en-US" sz="1300" b="0" i="0" u="none" strike="noStrike">
                <a:solidFill>
                  <a:srgbClr val="FEE2E2"/>
                </a:solidFill>
                <a:latin typeface="Noto Sans SC" panose="020B0200000000000000" charset="-122"/>
                <a:ea typeface="Noto Sans SC" panose="020B0200000000000000" charset="-122"/>
                <a:cs typeface="Noto Sans SC" panose="020B0200000000000000" charset="-122"/>
                <a:sym typeface="Noto Sans SC" panose="020B0200000000000000" charset="-122"/>
              </a:rPr>
              <a:t>相关责任人将面临严厉的刑事追责。根据《中华人民共和国刑法》第三百三十八条及相关司法解释，情节特别严重的，最高可判处</a:t>
            </a:r>
            <a:r>
              <a:rPr lang="en-US" sz="1300" b="1" i="0" u="none" strike="noStrike">
                <a:solidFill>
                  <a:srgbClr val="FFF0F0"/>
                </a:solidFill>
                <a:latin typeface="Noto Sans SC" panose="020B0200000000000000" charset="-122"/>
                <a:ea typeface="Noto Sans SC" panose="020B0200000000000000" charset="-122"/>
                <a:cs typeface="Noto Sans SC" panose="020B0200000000000000" charset="-122"/>
                <a:sym typeface="Noto Sans SC" panose="020B0200000000000000" charset="-122"/>
              </a:rPr>
              <a:t>七年以上有期徒刑</a:t>
            </a:r>
            <a:r>
              <a:rPr lang="en-US" sz="1300" b="0" i="0" u="none" strike="noStrike">
                <a:solidFill>
                  <a:srgbClr val="FEE2E2"/>
                </a:solidFill>
                <a:latin typeface="Noto Sans SC" panose="020B0200000000000000" charset="-122"/>
                <a:ea typeface="Noto Sans SC" panose="020B0200000000000000" charset="-122"/>
                <a:cs typeface="Noto Sans SC" panose="020B0200000000000000" charset="-122"/>
                <a:sym typeface="Noto Sans SC" panose="020B0200000000000000" charset="-122"/>
              </a:rPr>
              <a:t>，并处罚金。</a:t>
            </a:r>
            <a:endParaRPr lang="en-US" sz="1300" b="0" i="0" u="none" strike="noStrike">
              <a:solidFill>
                <a:srgbClr val="FEE2E2"/>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762000" y="4826000"/>
            <a:ext cx="10668000" cy="1397000"/>
          </a:xfrm>
          <a:prstGeom prst="roundRect">
            <a:avLst>
              <a:gd name="adj" fmla="val 0"/>
            </a:avLst>
          </a:prstGeom>
          <a:solidFill>
            <a:srgbClr val="228B22">
              <a:alpha val="92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1016000" y="4953000"/>
            <a:ext cx="10033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这不是警告，这是法律的明确规定！</a:t>
            </a:r>
            <a:endParaRPr lang="en-US" sz="1100"/>
          </a:p>
          <a:p>
            <a:pPr marL="0" indent="0" algn="l">
              <a:lnSpc>
                <a:spcPct val="108000"/>
              </a:lnSpc>
            </a:pPr>
            <a:r>
              <a:rPr lang="en-US" sz="1300" b="0" i="0" u="none" strike="noStrike">
                <a:solidFill>
                  <a:srgbClr val="E8F5E9"/>
                </a:solidFill>
                <a:latin typeface="Noto Sans SC" panose="020B0200000000000000" charset="-122"/>
                <a:ea typeface="Noto Sans SC" panose="020B0200000000000000" charset="-122"/>
                <a:cs typeface="Noto Sans SC" panose="020B0200000000000000" charset="-122"/>
                <a:sym typeface="Noto Sans SC" panose="020B0200000000000000" charset="-122"/>
              </a:rPr>
              <a:t>环境监测数据的真实性不容挑战。企业必须建立严格的数据管理制度，确保监测设备正常运行、数据真实有效。守住数据底线，就是守住企业的合规生命线，更是守护每一位从业者的人身自由与职业未来。</a:t>
            </a:r>
            <a:endParaRPr lang="en-US" sz="1300" b="0" i="0" u="none" strike="noStrike">
              <a:solidFill>
                <a:srgbClr val="E8F5E9"/>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案例警示：数据造假的沉重代价</a:t>
            </a:r>
            <a:endParaRPr lang="en-US" sz="1100"/>
          </a:p>
        </p:txBody>
      </p:sp>
      <p:sp>
        <p:nvSpPr>
          <p:cNvPr id="4" name="AutoShape 4"/>
          <p:cNvSpPr/>
          <p:nvPr/>
        </p:nvSpPr>
        <p:spPr>
          <a:xfrm>
            <a:off x="762000" y="1524000"/>
            <a:ext cx="5270500" cy="2921000"/>
          </a:xfrm>
          <a:prstGeom prst="roundRect">
            <a:avLst>
              <a:gd name="adj" fmla="val 0"/>
            </a:avLst>
          </a:prstGeom>
          <a:solidFill>
            <a:srgbClr val="FFFFFF">
              <a:alpha val="95000"/>
            </a:srgbClr>
          </a:solidFill>
          <a:ln w="12700" cap="flat" cmpd="sng">
            <a:solidFill>
              <a:srgbClr val="228B22">
                <a:alpha val="4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5270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016000" y="1714500"/>
            <a:ext cx="4762500" cy="457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案例一：某化工企业</a:t>
            </a:r>
            <a:endParaRPr lang="en-US" sz="1100"/>
          </a:p>
        </p:txBody>
      </p:sp>
      <p:sp>
        <p:nvSpPr>
          <p:cNvPr id="7" name="AutoShape 7"/>
          <p:cNvSpPr/>
          <p:nvPr/>
        </p:nvSpPr>
        <p:spPr>
          <a:xfrm>
            <a:off x="1016000" y="2286000"/>
            <a:ext cx="4762500" cy="952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143000" y="2349500"/>
            <a:ext cx="45085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违规行为：</a:t>
            </a:r>
            <a:endParaRPr lang="en-US" sz="1100"/>
          </a:p>
        </p:txBody>
      </p:sp>
      <p:sp>
        <p:nvSpPr>
          <p:cNvPr id="9" name="AutoShape 9"/>
          <p:cNvSpPr/>
          <p:nvPr/>
        </p:nvSpPr>
        <p:spPr>
          <a:xfrm>
            <a:off x="1143000" y="2692400"/>
            <a:ext cx="4508500" cy="508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通过旁路排放、篡改CEMS在线监测数据等隐蔽手段，恶意规避监管，长期超标排放污染物，对周边生态环境造成严重破坏。</a:t>
            </a:r>
            <a:endParaRPr lang="en-US" sz="1100"/>
          </a:p>
        </p:txBody>
      </p:sp>
      <p:sp>
        <p:nvSpPr>
          <p:cNvPr id="10" name="AutoShape 10"/>
          <p:cNvSpPr/>
          <p:nvPr/>
        </p:nvSpPr>
        <p:spPr>
          <a:xfrm>
            <a:off x="1016000" y="3302000"/>
            <a:ext cx="4762500" cy="1079500"/>
          </a:xfrm>
          <a:prstGeom prst="roundRect">
            <a:avLst>
              <a:gd name="adj" fmla="val 0"/>
            </a:avLst>
          </a:prstGeom>
          <a:solidFill>
            <a:srgbClr val="DC2626">
              <a:alpha val="7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1143000" y="3365500"/>
            <a:ext cx="45085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B91C1C"/>
                </a:solidFill>
                <a:latin typeface="Noto Sans SC" panose="020B0200000000000000" charset="-122"/>
                <a:ea typeface="Noto Sans SC" panose="020B0200000000000000" charset="-122"/>
                <a:cs typeface="Noto Sans SC" panose="020B0200000000000000" charset="-122"/>
                <a:sym typeface="Noto Sans SC" panose="020B0200000000000000" charset="-122"/>
              </a:rPr>
              <a:t>法律严惩：</a:t>
            </a:r>
            <a:endParaRPr lang="en-US" sz="1100"/>
          </a:p>
        </p:txBody>
      </p:sp>
      <p:sp>
        <p:nvSpPr>
          <p:cNvPr id="12" name="AutoShape 12"/>
          <p:cNvSpPr/>
          <p:nvPr/>
        </p:nvSpPr>
        <p:spPr>
          <a:xfrm>
            <a:off x="1143000" y="3708400"/>
            <a:ext cx="45085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企业被环保部门处以巨额行政处罚罚款，主要责任人因污染环境罪被依法判处有期徒刑，企业经营陷入全面停摆危机。</a:t>
            </a:r>
            <a:endParaRPr lang="en-US" sz="1100"/>
          </a:p>
        </p:txBody>
      </p:sp>
      <p:sp>
        <p:nvSpPr>
          <p:cNvPr id="13" name="AutoShape 13"/>
          <p:cNvSpPr/>
          <p:nvPr/>
        </p:nvSpPr>
        <p:spPr>
          <a:xfrm>
            <a:off x="6223000" y="1524000"/>
            <a:ext cx="5270500" cy="2921000"/>
          </a:xfrm>
          <a:prstGeom prst="roundRect">
            <a:avLst>
              <a:gd name="adj" fmla="val 0"/>
            </a:avLst>
          </a:prstGeom>
          <a:solidFill>
            <a:srgbClr val="FFFFFF">
              <a:alpha val="95000"/>
            </a:srgbClr>
          </a:solidFill>
          <a:ln w="12700" cap="flat" cmpd="sng">
            <a:solidFill>
              <a:srgbClr val="228B22">
                <a:alpha val="40000"/>
              </a:srgbClr>
            </a:solidFill>
            <a:prstDash val="solid"/>
            <a:round/>
          </a:ln>
        </p:spPr>
        <p:txBody>
          <a:bodyPr vert="horz" wrap="square" lIns="63500" tIns="63500" rIns="63500" bIns="63500" rtlCol="0" anchor="ctr"/>
          <a:lstStyle/>
          <a:p>
            <a:pPr algn="ctr">
              <a:defRPr/>
            </a:pPr>
          </a:p>
        </p:txBody>
      </p:sp>
      <p:sp>
        <p:nvSpPr>
          <p:cNvPr id="14" name="AutoShape 14"/>
          <p:cNvSpPr/>
          <p:nvPr/>
        </p:nvSpPr>
        <p:spPr>
          <a:xfrm>
            <a:off x="6223000" y="1524000"/>
            <a:ext cx="5270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6477000" y="1714500"/>
            <a:ext cx="4762500" cy="457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案例二：某第三方监测机构</a:t>
            </a:r>
            <a:endParaRPr lang="en-US" sz="1100"/>
          </a:p>
        </p:txBody>
      </p:sp>
      <p:sp>
        <p:nvSpPr>
          <p:cNvPr id="16" name="AutoShape 16"/>
          <p:cNvSpPr/>
          <p:nvPr/>
        </p:nvSpPr>
        <p:spPr>
          <a:xfrm>
            <a:off x="6477000" y="2286000"/>
            <a:ext cx="4762500" cy="952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6604000" y="2349500"/>
            <a:ext cx="45085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失信行为：</a:t>
            </a:r>
            <a:endParaRPr lang="en-US" sz="1100"/>
          </a:p>
        </p:txBody>
      </p:sp>
      <p:sp>
        <p:nvSpPr>
          <p:cNvPr id="18" name="AutoShape 18"/>
          <p:cNvSpPr/>
          <p:nvPr/>
        </p:nvSpPr>
        <p:spPr>
          <a:xfrm>
            <a:off x="6604000" y="2692400"/>
            <a:ext cx="4508500" cy="508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在受委托提供的环境监测报告中，故意编造虚假采样数据和分析结果，为排污企业出具虚假合格报告，严重扰乱市场秩序。</a:t>
            </a:r>
            <a:endParaRPr lang="en-US" sz="1100"/>
          </a:p>
        </p:txBody>
      </p:sp>
      <p:sp>
        <p:nvSpPr>
          <p:cNvPr id="19" name="AutoShape 19"/>
          <p:cNvSpPr/>
          <p:nvPr/>
        </p:nvSpPr>
        <p:spPr>
          <a:xfrm>
            <a:off x="6477000" y="3302000"/>
            <a:ext cx="4762500" cy="1079500"/>
          </a:xfrm>
          <a:prstGeom prst="roundRect">
            <a:avLst>
              <a:gd name="adj" fmla="val 0"/>
            </a:avLst>
          </a:prstGeom>
          <a:solidFill>
            <a:srgbClr val="DC2626">
              <a:alpha val="7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6604000" y="3365500"/>
            <a:ext cx="45085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B91C1C"/>
                </a:solidFill>
                <a:latin typeface="Noto Sans SC" panose="020B0200000000000000" charset="-122"/>
                <a:ea typeface="Noto Sans SC" panose="020B0200000000000000" charset="-122"/>
                <a:cs typeface="Noto Sans SC" panose="020B0200000000000000" charset="-122"/>
                <a:sym typeface="Noto Sans SC" panose="020B0200000000000000" charset="-122"/>
              </a:rPr>
              <a:t>行业禁入：</a:t>
            </a:r>
            <a:endParaRPr lang="en-US" sz="1100"/>
          </a:p>
        </p:txBody>
      </p:sp>
      <p:sp>
        <p:nvSpPr>
          <p:cNvPr id="21" name="AutoShape 21"/>
          <p:cNvSpPr/>
          <p:nvPr/>
        </p:nvSpPr>
        <p:spPr>
          <a:xfrm>
            <a:off x="6604000" y="3708400"/>
            <a:ext cx="45085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监管部门依法吊销其检验检测机构资质认定证书，永久禁止该机构从业；直接责任人员被罚款并禁止从事环境监测工作十年。</a:t>
            </a:r>
            <a:endParaRPr lang="en-US" sz="1100"/>
          </a:p>
        </p:txBody>
      </p:sp>
      <p:sp>
        <p:nvSpPr>
          <p:cNvPr id="22" name="AutoShape 22"/>
          <p:cNvSpPr/>
          <p:nvPr/>
        </p:nvSpPr>
        <p:spPr>
          <a:xfrm>
            <a:off x="762000" y="4699000"/>
            <a:ext cx="10731500" cy="1778000"/>
          </a:xfrm>
          <a:prstGeom prst="roundRect">
            <a:avLst>
              <a:gd name="adj" fmla="val 0"/>
            </a:avLst>
          </a:prstGeom>
          <a:solidFill>
            <a:srgbClr val="228B22">
              <a:alpha val="92000"/>
            </a:srgbClr>
          </a:solidFill>
          <a:ln w="25400" cap="flat" cmpd="sng">
            <a:noFill/>
            <a:prstDash val="solid"/>
            <a:round/>
          </a:ln>
        </p:spPr>
        <p:txBody>
          <a:bodyPr vert="horz" wrap="square" lIns="63500" tIns="63500" rIns="63500" bIns="63500" rtlCol="0" anchor="ctr"/>
          <a:lstStyle/>
          <a:p>
            <a:pPr algn="ctr">
              <a:defRPr/>
            </a:pPr>
          </a:p>
        </p:txBody>
      </p:sp>
      <p:sp>
        <p:nvSpPr>
          <p:cNvPr id="23" name="AutoShape 23"/>
          <p:cNvSpPr/>
          <p:nvPr/>
        </p:nvSpPr>
        <p:spPr>
          <a:xfrm>
            <a:off x="1016000" y="4889500"/>
            <a:ext cx="10160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前车之鉴，后事之师</a:t>
            </a:r>
            <a:endParaRPr lang="en-US" sz="1100"/>
          </a:p>
        </p:txBody>
      </p:sp>
      <p:sp>
        <p:nvSpPr>
          <p:cNvPr id="24" name="AutoShape 24"/>
          <p:cNvSpPr/>
          <p:nvPr/>
        </p:nvSpPr>
        <p:spPr>
          <a:xfrm>
            <a:off x="1016000" y="5524500"/>
            <a:ext cx="102235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F5F5F5">
                    <a:alpha val="98039"/>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数据的真实性是环保治理与行业发展的生命线。上述案例深刻警示我们，任何试图挑战法律法规、突破行业底线的造假行为，最终都将面临法律的严惩和市场的淘汰。唯有坚守诚信、恪守合规、敬畏数据，企业才能行稳致远，行业生态才能持续健康发展。</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2800">
              <a:alpha val="5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1016000" y="2794000"/>
            <a:ext cx="10160000" cy="1016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PART 01</a:t>
            </a:r>
            <a:endParaRPr lang="en-US" sz="1100"/>
          </a:p>
        </p:txBody>
      </p:sp>
      <p:sp>
        <p:nvSpPr>
          <p:cNvPr id="4" name="AutoShape 4"/>
          <p:cNvSpPr/>
          <p:nvPr/>
        </p:nvSpPr>
        <p:spPr>
          <a:xfrm>
            <a:off x="1016000" y="4064000"/>
            <a:ext cx="10160000" cy="1778000"/>
          </a:xfrm>
          <a:prstGeom prst="rect">
            <a:avLst/>
          </a:prstGeom>
          <a:noFill/>
          <a:ln w="12700" cap="flat" cmpd="sng">
            <a:noFill/>
            <a:prstDash val="solid"/>
            <a:round/>
          </a:ln>
        </p:spPr>
        <p:txBody>
          <a:bodyPr vert="horz" wrap="square" lIns="0" tIns="0" rIns="0" bIns="0" rtlCol="0" anchor="ctr" anchorCtr="0"/>
          <a:lstStyle/>
          <a:p>
            <a:pPr marL="0" indent="0" algn="ctr">
              <a:lnSpc>
                <a:spcPct val="117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建设项目环境影响评价（环评）</a:t>
            </a:r>
            <a:b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办理合规指南</a:t>
            </a:r>
            <a:endParaRPr lang="en-US" sz="11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总结与合规建议</a:t>
            </a:r>
            <a:endParaRPr lang="en-US" sz="1100"/>
          </a:p>
        </p:txBody>
      </p:sp>
      <p:sp>
        <p:nvSpPr>
          <p:cNvPr id="4" name="AutoShape 4"/>
          <p:cNvSpPr/>
          <p:nvPr/>
        </p:nvSpPr>
        <p:spPr>
          <a:xfrm>
            <a:off x="762000" y="1397000"/>
            <a:ext cx="10668000" cy="1143000"/>
          </a:xfrm>
          <a:prstGeom prst="roundRect">
            <a:avLst>
              <a:gd name="adj" fmla="val 0"/>
            </a:avLst>
          </a:prstGeom>
          <a:solidFill>
            <a:srgbClr val="FFFFFF">
              <a:alpha val="88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952500" y="1498600"/>
            <a:ext cx="10287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通过今天的学习，我们系统梳理了从环评到排污许可，再到日常监测和数据管理的全流程合规要求。新法规的颁布实施，对企业的环境管理提出了前所未有的高标准和严要求。企业唯有将合规意识内化于心、外化于行，才能在绿色发展的浪潮中行稳致远。</a:t>
            </a:r>
            <a:endParaRPr lang="en-US" sz="1100"/>
          </a:p>
        </p:txBody>
      </p:sp>
      <p:sp>
        <p:nvSpPr>
          <p:cNvPr id="6" name="AutoShape 6"/>
          <p:cNvSpPr/>
          <p:nvPr/>
        </p:nvSpPr>
        <p:spPr>
          <a:xfrm>
            <a:off x="762000" y="2794000"/>
            <a:ext cx="3467100" cy="1714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7" name="AutoShape 7"/>
          <p:cNvSpPr/>
          <p:nvPr/>
        </p:nvSpPr>
        <p:spPr>
          <a:xfrm>
            <a:off x="762000" y="2794000"/>
            <a:ext cx="34671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889000" y="2921000"/>
            <a:ext cx="32131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强化顶层设计，压实主体责任</a:t>
            </a:r>
            <a:endParaRPr lang="en-US" sz="1100"/>
          </a:p>
        </p:txBody>
      </p:sp>
      <p:sp>
        <p:nvSpPr>
          <p:cNvPr id="9" name="AutoShape 9"/>
          <p:cNvSpPr/>
          <p:nvPr/>
        </p:nvSpPr>
        <p:spPr>
          <a:xfrm>
            <a:off x="889000" y="3429000"/>
            <a:ext cx="3213100" cy="952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企业主要负责人必须切实履行环保第一责任人职责，建立“一把手”负责制。将环境合规目标纳入企业年度战略规划，确保环保工作与生产经营同部署、同落实、同考核，从根源上把控环境风险。</a:t>
            </a:r>
            <a:endParaRPr lang="en-US" sz="1100"/>
          </a:p>
        </p:txBody>
      </p:sp>
      <p:sp>
        <p:nvSpPr>
          <p:cNvPr id="10" name="AutoShape 10"/>
          <p:cNvSpPr/>
          <p:nvPr/>
        </p:nvSpPr>
        <p:spPr>
          <a:xfrm>
            <a:off x="4394200" y="2794000"/>
            <a:ext cx="3467100" cy="1714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1" name="AutoShape 11"/>
          <p:cNvSpPr/>
          <p:nvPr/>
        </p:nvSpPr>
        <p:spPr>
          <a:xfrm>
            <a:off x="4394200" y="2794000"/>
            <a:ext cx="34671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4521200" y="2921000"/>
            <a:ext cx="32131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深化全员培训，树立合规意识</a:t>
            </a:r>
            <a:endParaRPr lang="en-US" sz="1100"/>
          </a:p>
        </p:txBody>
      </p:sp>
      <p:sp>
        <p:nvSpPr>
          <p:cNvPr id="13" name="AutoShape 13"/>
          <p:cNvSpPr/>
          <p:nvPr/>
        </p:nvSpPr>
        <p:spPr>
          <a:xfrm>
            <a:off x="4521200" y="3429000"/>
            <a:ext cx="3213100" cy="952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将环保合规意识传递到生产一线的每一位员工。开展分层级、常态化的法规培训与实操演练，让员工清晰掌握岗位环保要求与违规后果，使“要我环保”转变为“我要环保”，构筑全员参与的合规防线。</a:t>
            </a:r>
            <a:endParaRPr lang="en-US" sz="1100"/>
          </a:p>
        </p:txBody>
      </p:sp>
      <p:sp>
        <p:nvSpPr>
          <p:cNvPr id="14" name="AutoShape 14"/>
          <p:cNvSpPr/>
          <p:nvPr/>
        </p:nvSpPr>
        <p:spPr>
          <a:xfrm>
            <a:off x="8026400" y="2794000"/>
            <a:ext cx="3467100" cy="1714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5" name="AutoShape 15"/>
          <p:cNvSpPr/>
          <p:nvPr/>
        </p:nvSpPr>
        <p:spPr>
          <a:xfrm>
            <a:off x="8026400" y="2794000"/>
            <a:ext cx="34671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8153400" y="2921000"/>
            <a:ext cx="32131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健全制度体系，规范管理流程</a:t>
            </a:r>
            <a:endParaRPr lang="en-US" sz="1100"/>
          </a:p>
        </p:txBody>
      </p:sp>
      <p:sp>
        <p:nvSpPr>
          <p:cNvPr id="17" name="AutoShape 17"/>
          <p:cNvSpPr/>
          <p:nvPr/>
        </p:nvSpPr>
        <p:spPr>
          <a:xfrm>
            <a:off x="8153400" y="3429000"/>
            <a:ext cx="3213100" cy="952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全面梳理现有内部管理制度，依据新法规要求进行修订与升级。明确从项目立项、建设运营到退役关闭全生命周期的环保流程，确保每个环节都有章可循、有规可依，形成闭环的环境管理长效机制。</a:t>
            </a:r>
            <a:endParaRPr lang="en-US" sz="1100"/>
          </a:p>
        </p:txBody>
      </p:sp>
      <p:sp>
        <p:nvSpPr>
          <p:cNvPr id="18" name="AutoShape 18"/>
          <p:cNvSpPr/>
          <p:nvPr/>
        </p:nvSpPr>
        <p:spPr>
          <a:xfrm>
            <a:off x="762000" y="4635500"/>
            <a:ext cx="5207000" cy="1714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9" name="AutoShape 19"/>
          <p:cNvSpPr/>
          <p:nvPr/>
        </p:nvSpPr>
        <p:spPr>
          <a:xfrm>
            <a:off x="762000" y="4635500"/>
            <a:ext cx="52070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952500" y="4737100"/>
            <a:ext cx="4826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落实资源投入，保障设施运行</a:t>
            </a:r>
            <a:endParaRPr lang="en-US" sz="1100"/>
          </a:p>
        </p:txBody>
      </p:sp>
      <p:sp>
        <p:nvSpPr>
          <p:cNvPr id="21" name="AutoShape 21"/>
          <p:cNvSpPr/>
          <p:nvPr/>
        </p:nvSpPr>
        <p:spPr>
          <a:xfrm>
            <a:off x="952500" y="5245100"/>
            <a:ext cx="4826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持续加大环保资金与技术投入，确保污染防治设施、在线监测设备的稳定运行和定期维护。杜绝因设备故障或维护不当导致的超标排放，同时建立应急响应预案，提升对突发环境事件的快速处置能力，以硬核投入支撑合规底线。</a:t>
            </a:r>
            <a:endParaRPr lang="en-US" sz="1100"/>
          </a:p>
        </p:txBody>
      </p:sp>
      <p:sp>
        <p:nvSpPr>
          <p:cNvPr id="22" name="AutoShape 22"/>
          <p:cNvSpPr/>
          <p:nvPr/>
        </p:nvSpPr>
        <p:spPr>
          <a:xfrm>
            <a:off x="6223000" y="4635500"/>
            <a:ext cx="5207000" cy="1714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23" name="AutoShape 23"/>
          <p:cNvSpPr/>
          <p:nvPr/>
        </p:nvSpPr>
        <p:spPr>
          <a:xfrm>
            <a:off x="6223000" y="4635500"/>
            <a:ext cx="52070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4" name="AutoShape 24"/>
          <p:cNvSpPr/>
          <p:nvPr/>
        </p:nvSpPr>
        <p:spPr>
          <a:xfrm>
            <a:off x="6413500" y="4737100"/>
            <a:ext cx="4826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拥抱数字赋能，提升管理效能</a:t>
            </a:r>
            <a:endParaRPr lang="en-US" sz="1100"/>
          </a:p>
        </p:txBody>
      </p:sp>
      <p:sp>
        <p:nvSpPr>
          <p:cNvPr id="25" name="AutoShape 25"/>
          <p:cNvSpPr/>
          <p:nvPr/>
        </p:nvSpPr>
        <p:spPr>
          <a:xfrm>
            <a:off x="6413500" y="5245100"/>
            <a:ext cx="4826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积极利用信息化手段升级环境管理体系，实现监测数据的实时采集、自动传输和智能分析。通过数字化平台打通各环节数据壁垒，让环境管理更加透明、高效，不仅能快速响应监管要求，更能通过数据洞察优化环保决策，实现绿色智慧运营。</a:t>
            </a:r>
            <a:endParaRPr lang="en-US" sz="11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合规是底线，更是竞争力</a:t>
            </a:r>
            <a:endParaRPr lang="en-US" sz="1100"/>
          </a:p>
        </p:txBody>
      </p:sp>
      <p:sp>
        <p:nvSpPr>
          <p:cNvPr id="4" name="AutoShape 4"/>
          <p:cNvSpPr/>
          <p:nvPr/>
        </p:nvSpPr>
        <p:spPr>
          <a:xfrm>
            <a:off x="762000" y="1397000"/>
            <a:ext cx="10668000" cy="1079500"/>
          </a:xfrm>
          <a:prstGeom prst="roundRect">
            <a:avLst>
              <a:gd name="adj" fmla="val 0"/>
            </a:avLst>
          </a:prstGeom>
          <a:solidFill>
            <a:srgbClr val="FFFFFF">
              <a:alpha val="88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952500" y="1460500"/>
            <a:ext cx="10287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在当前的政策和市场环境下，环保合规已超越单纯的法律义务范畴，成为衡量企业社会责任与可持续发展能力的核心标尺。它不仅是企业稳健经营的安全基石，更是在绿色经济转型中赢得主动、构建长期竞争优势的关键所在。</a:t>
            </a:r>
            <a:endParaRPr lang="en-US" sz="1100"/>
          </a:p>
        </p:txBody>
      </p:sp>
      <p:sp>
        <p:nvSpPr>
          <p:cNvPr id="6" name="AutoShape 6"/>
          <p:cNvSpPr/>
          <p:nvPr/>
        </p:nvSpPr>
        <p:spPr>
          <a:xfrm>
            <a:off x="762000" y="2794000"/>
            <a:ext cx="3467100" cy="1968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7" name="AutoShape 7"/>
          <p:cNvSpPr/>
          <p:nvPr/>
        </p:nvSpPr>
        <p:spPr>
          <a:xfrm>
            <a:off x="762000" y="2794000"/>
            <a:ext cx="34671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889000" y="2946400"/>
            <a:ext cx="32131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规避法律风险</a:t>
            </a:r>
            <a:endParaRPr lang="en-US" sz="1100"/>
          </a:p>
        </p:txBody>
      </p:sp>
      <p:sp>
        <p:nvSpPr>
          <p:cNvPr id="9" name="AutoShape 9"/>
          <p:cNvSpPr/>
          <p:nvPr/>
        </p:nvSpPr>
        <p:spPr>
          <a:xfrm>
            <a:off x="889000" y="3429000"/>
            <a:ext cx="32131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建立全流程合规体系，主动识别并消除环境隐患，从根本上避免因违规操作带来的巨额行政处罚、生产经营暂停以及相关法律责任，为企业的平稳运行提供坚实的法律保障。</a:t>
            </a:r>
            <a:endParaRPr lang="en-US" sz="1100"/>
          </a:p>
        </p:txBody>
      </p:sp>
      <p:sp>
        <p:nvSpPr>
          <p:cNvPr id="10" name="AutoShape 10"/>
          <p:cNvSpPr/>
          <p:nvPr/>
        </p:nvSpPr>
        <p:spPr>
          <a:xfrm>
            <a:off x="4356100" y="2794000"/>
            <a:ext cx="3467100" cy="1968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1" name="AutoShape 11"/>
          <p:cNvSpPr/>
          <p:nvPr/>
        </p:nvSpPr>
        <p:spPr>
          <a:xfrm>
            <a:off x="4356100" y="2794000"/>
            <a:ext cx="34671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4483100" y="2946400"/>
            <a:ext cx="32131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提升品牌形象</a:t>
            </a:r>
            <a:endParaRPr lang="en-US" sz="1100"/>
          </a:p>
        </p:txBody>
      </p:sp>
      <p:sp>
        <p:nvSpPr>
          <p:cNvPr id="13" name="AutoShape 13"/>
          <p:cNvSpPr/>
          <p:nvPr/>
        </p:nvSpPr>
        <p:spPr>
          <a:xfrm>
            <a:off x="4483100" y="3429000"/>
            <a:ext cx="32131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以实际行动践行绿色发展理念，积极履行生态环保责任。这种负责任的企业态度将转化为品牌信誉，赢得客户、合作伙伴及社会公众的深度信任，在市场中建立起难以复制的品牌美誉度。</a:t>
            </a:r>
            <a:endParaRPr lang="en-US" sz="1100"/>
          </a:p>
        </p:txBody>
      </p:sp>
      <p:sp>
        <p:nvSpPr>
          <p:cNvPr id="14" name="AutoShape 14"/>
          <p:cNvSpPr/>
          <p:nvPr/>
        </p:nvSpPr>
        <p:spPr>
          <a:xfrm>
            <a:off x="7950200" y="2794000"/>
            <a:ext cx="3467100" cy="19685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5" name="AutoShape 15"/>
          <p:cNvSpPr/>
          <p:nvPr/>
        </p:nvSpPr>
        <p:spPr>
          <a:xfrm>
            <a:off x="7950200" y="2794000"/>
            <a:ext cx="34671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8077200" y="2946400"/>
            <a:ext cx="32131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驱动绿色发展</a:t>
            </a:r>
            <a:endParaRPr lang="en-US" sz="1100"/>
          </a:p>
        </p:txBody>
      </p:sp>
      <p:sp>
        <p:nvSpPr>
          <p:cNvPr id="17" name="AutoShape 17"/>
          <p:cNvSpPr/>
          <p:nvPr/>
        </p:nvSpPr>
        <p:spPr>
          <a:xfrm>
            <a:off x="8077200" y="3429000"/>
            <a:ext cx="32131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将合规要求转化为技术升级的动力，通过节能减排优化资源配置、降低运营成本。同时，敏锐捕捉绿色消费趋势，开发环保产品与低碳服务，开拓新的业务增长点，实现经济效益与环境效益的协同增长。</a:t>
            </a:r>
            <a:endParaRPr lang="en-US" sz="1100"/>
          </a:p>
        </p:txBody>
      </p:sp>
      <p:sp>
        <p:nvSpPr>
          <p:cNvPr id="18" name="AutoShape 18"/>
          <p:cNvSpPr/>
          <p:nvPr/>
        </p:nvSpPr>
        <p:spPr>
          <a:xfrm>
            <a:off x="762000" y="5080000"/>
            <a:ext cx="10668000" cy="1206500"/>
          </a:xfrm>
          <a:prstGeom prst="roundRect">
            <a:avLst>
              <a:gd name="adj" fmla="val 0"/>
            </a:avLst>
          </a:prstGeom>
          <a:solidFill>
            <a:srgbClr val="228B22">
              <a:alpha val="88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nvSpPr>
        <p:spPr>
          <a:xfrm>
            <a:off x="1016000" y="5181600"/>
            <a:ext cx="10160000" cy="9906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生态环境保护是企业生存和发展的生命线。</a:t>
            </a:r>
            <a:r>
              <a:rPr lang="en-US" sz="1300" b="0" i="0" u="none" strike="noStrike">
                <a:solidFill>
                  <a:srgbClr val="F0F9F0"/>
                </a:solidFill>
                <a:latin typeface="Noto Sans SC" panose="020B0200000000000000" charset="-122"/>
                <a:ea typeface="Noto Sans SC" panose="020B0200000000000000" charset="-122"/>
                <a:cs typeface="Noto Sans SC" panose="020B0200000000000000" charset="-122"/>
                <a:sym typeface="Noto Sans SC" panose="020B0200000000000000" charset="-122"/>
              </a:rPr>
              <a:t>唯有将绿色合规深度融入企业战略与日常运营，才能在日趋严格的行业监管和消费升级浪潮中，守住发展底线，把握转型机遇，最终实现企业的可持续、高质量发展。</a:t>
            </a:r>
            <a:endParaRPr lang="en-US" sz="11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508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Q&amp;A</a:t>
            </a:r>
            <a:endParaRPr lang="en-US" sz="1100"/>
          </a:p>
        </p:txBody>
      </p:sp>
      <p:sp>
        <p:nvSpPr>
          <p:cNvPr id="4" name="AutoShape 4"/>
          <p:cNvSpPr/>
          <p:nvPr/>
        </p:nvSpPr>
        <p:spPr>
          <a:xfrm>
            <a:off x="762000" y="1397000"/>
            <a:ext cx="762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4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互动交流环节</a:t>
            </a:r>
            <a:endParaRPr lang="en-US" sz="1100"/>
          </a:p>
        </p:txBody>
      </p:sp>
      <p:sp>
        <p:nvSpPr>
          <p:cNvPr id="5" name="AutoShape 5"/>
          <p:cNvSpPr/>
          <p:nvPr/>
        </p:nvSpPr>
        <p:spPr>
          <a:xfrm>
            <a:off x="762000" y="2540000"/>
            <a:ext cx="10668000" cy="2286000"/>
          </a:xfrm>
          <a:prstGeom prst="roundRect">
            <a:avLst>
              <a:gd name="adj" fmla="val 0"/>
            </a:avLst>
          </a:prstGeom>
          <a:solidFill>
            <a:srgbClr val="FFFFFF">
              <a:alpha val="92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6" name="AutoShape 6"/>
          <p:cNvSpPr/>
          <p:nvPr/>
        </p:nvSpPr>
        <p:spPr>
          <a:xfrm>
            <a:off x="1016000" y="2794000"/>
            <a:ext cx="10160000" cy="1778000"/>
          </a:xfrm>
          <a:prstGeom prst="rect">
            <a:avLst/>
          </a:prstGeom>
          <a:noFill/>
          <a:ln w="12700" cap="flat" cmpd="sng">
            <a:noFill/>
            <a:prstDash val="solid"/>
            <a:round/>
          </a:ln>
        </p:spPr>
        <p:txBody>
          <a:bodyPr vert="horz" wrap="square" lIns="0" tIns="0" rIns="0" bIns="0" rtlCol="0" anchor="ctr" anchorCtr="0"/>
          <a:lstStyle/>
          <a:p>
            <a:pPr marL="0" indent="0" algn="l">
              <a:lnSpc>
                <a:spcPct val="133000"/>
              </a:lnSpc>
              <a:defRPr/>
            </a:pPr>
            <a:r>
              <a:rPr lang="en-US" sz="15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感谢各位在本次汇报全程的专注聆听。至此，我们的核心内容已分享完毕。接下来进入互动交流环节，我们非常期待与各位进行深度的探讨与沟通。无论您是对刚才汇报中的专业细节存有疑问，还是在日常业务推进中遇到了实际的挑战与困惑，都欢迎您随时提出。我们将结合具体业务场景，共同分析问题、交流经验，力求为您提供具有实操性的思路与解决方案，共同推动后续工作的高效落地。</a:t>
            </a:r>
            <a:endParaRPr lang="en-US" sz="1100"/>
          </a:p>
        </p:txBody>
      </p:sp>
      <p:sp>
        <p:nvSpPr>
          <p:cNvPr id="7" name="AutoShape 7"/>
          <p:cNvSpPr/>
          <p:nvPr/>
        </p:nvSpPr>
        <p:spPr>
          <a:xfrm>
            <a:off x="762000" y="5080000"/>
            <a:ext cx="10668000" cy="1143000"/>
          </a:xfrm>
          <a:prstGeom prst="roundRect">
            <a:avLst>
              <a:gd name="adj" fmla="val 0"/>
            </a:avLst>
          </a:prstGeom>
          <a:solidFill>
            <a:srgbClr val="228B22">
              <a:alpha val="12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016000" y="5181600"/>
            <a:ext cx="3810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开放讨论 · 答疑解惑 · 经验共享</a:t>
            </a:r>
            <a:endParaRPr lang="en-US" sz="1100"/>
          </a:p>
        </p:txBody>
      </p:sp>
      <p:cxnSp>
        <p:nvCxnSpPr>
          <p:cNvPr id="9" name="Connector 9"/>
          <p:cNvCxnSpPr/>
          <p:nvPr/>
        </p:nvCxnSpPr>
        <p:spPr>
          <a:xfrm rot="5342709">
            <a:off x="4699000" y="5645203"/>
            <a:ext cx="762000" cy="12700"/>
          </a:xfrm>
          <a:prstGeom prst="straightConnector1">
            <a:avLst/>
          </a:prstGeom>
          <a:solidFill>
            <a:srgbClr val="DEE0E3">
              <a:alpha val="100000"/>
            </a:srgbClr>
          </a:solidFill>
          <a:ln w="12700" cap="flat" cmpd="sng">
            <a:solidFill>
              <a:srgbClr val="228B22">
                <a:alpha val="40000"/>
              </a:srgbClr>
            </a:solidFill>
            <a:prstDash val="solid"/>
            <a:round/>
            <a:headEnd type="none" w="med" len="med"/>
            <a:tailEnd type="none" w="med" len="med"/>
          </a:ln>
        </p:spPr>
      </p:cxnSp>
      <p:sp>
        <p:nvSpPr>
          <p:cNvPr id="10" name="AutoShape 10"/>
          <p:cNvSpPr/>
          <p:nvPr/>
        </p:nvSpPr>
        <p:spPr>
          <a:xfrm>
            <a:off x="5334000" y="5232400"/>
            <a:ext cx="5842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您的每一个问题都是对工作的深度思考，我们将以开放的态度回应每一个声音，在交流中凝聚共识，在探讨中寻找最优路径，共同实现业务目标。</a:t>
            </a:r>
            <a:endParaRPr lang="en-US" sz="11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gradFill rotWithShape="1">
            <a:gsLst>
              <a:gs pos="0">
                <a:srgbClr val="001E00">
                  <a:alpha val="45000"/>
                </a:srgbClr>
              </a:gs>
              <a:gs pos="100000">
                <a:srgbClr val="001400">
                  <a:alpha val="65000"/>
                </a:srgbClr>
              </a:gs>
            </a:gsLst>
            <a:lin ang="5400000"/>
          </a:gra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1016000" y="3048000"/>
            <a:ext cx="10160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谢谢大家</a:t>
            </a:r>
            <a:endParaRPr lang="en-US" sz="1100"/>
          </a:p>
        </p:txBody>
      </p:sp>
      <p:sp>
        <p:nvSpPr>
          <p:cNvPr id="4" name="AutoShape 4"/>
          <p:cNvSpPr/>
          <p:nvPr/>
        </p:nvSpPr>
        <p:spPr>
          <a:xfrm>
            <a:off x="1016000" y="4191000"/>
            <a:ext cx="10414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2000" b="0" i="0" u="none" strike="noStrike">
                <a:solidFill>
                  <a:srgbClr val="FFFFFF">
                    <a:alpha val="94902"/>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让我们共同努力，走绿色、可持续的发展之路</a:t>
            </a: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1.1 环评的法律依据与核心原则</a:t>
            </a:r>
            <a:endParaRPr lang="en-US" sz="1100"/>
          </a:p>
        </p:txBody>
      </p:sp>
      <p:sp>
        <p:nvSpPr>
          <p:cNvPr id="4" name="AutoShape 4"/>
          <p:cNvSpPr/>
          <p:nvPr/>
        </p:nvSpPr>
        <p:spPr>
          <a:xfrm>
            <a:off x="762000" y="1524000"/>
            <a:ext cx="10668000" cy="1460500"/>
          </a:xfrm>
          <a:prstGeom prst="roundRect">
            <a:avLst>
              <a:gd name="adj" fmla="val 0"/>
            </a:avLst>
          </a:prstGeom>
          <a:solidFill>
            <a:srgbClr val="F5F9F5">
              <a:alpha val="95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63500" cy="14605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016000" y="1587500"/>
            <a:ext cx="177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法律基石</a:t>
            </a:r>
            <a:endParaRPr lang="en-US" sz="1100"/>
          </a:p>
        </p:txBody>
      </p:sp>
      <p:sp>
        <p:nvSpPr>
          <p:cNvPr id="7" name="AutoShape 7"/>
          <p:cNvSpPr/>
          <p:nvPr/>
        </p:nvSpPr>
        <p:spPr>
          <a:xfrm>
            <a:off x="2921000" y="1625600"/>
            <a:ext cx="4191000" cy="1206500"/>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3048000" y="1689100"/>
            <a:ext cx="4000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《中华人民共和国生态环境法典》</a:t>
            </a:r>
            <a:endParaRPr lang="en-US" sz="1100"/>
          </a:p>
          <a:p>
            <a:pPr marL="0" indent="0" algn="l">
              <a:lnSpc>
                <a:spcPct val="108000"/>
              </a:lnSpc>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第五章“生态环境影响评价”确立了环评工作的总体法律框架，是生态环境保护领域的基础性综合法律规范。</a:t>
            </a:r>
            <a:endPar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9" name="Connector 9"/>
          <p:cNvCxnSpPr/>
          <p:nvPr/>
        </p:nvCxnSpPr>
        <p:spPr>
          <a:xfrm rot="5361804">
            <a:off x="6667500" y="2216185"/>
            <a:ext cx="1143000" cy="12700"/>
          </a:xfrm>
          <a:prstGeom prst="straightConnector1">
            <a:avLst/>
          </a:prstGeom>
          <a:solidFill>
            <a:srgbClr val="DEE0E3">
              <a:alpha val="100000"/>
            </a:srgbClr>
          </a:solidFill>
          <a:ln w="12700" cap="flat" cmpd="sng">
            <a:solidFill>
              <a:srgbClr val="228B22">
                <a:alpha val="20000"/>
              </a:srgbClr>
            </a:solidFill>
            <a:prstDash val="dash"/>
            <a:round/>
            <a:headEnd type="none" w="med" len="med"/>
            <a:tailEnd type="none" w="med" len="med"/>
          </a:ln>
        </p:spPr>
      </p:cxnSp>
      <p:sp>
        <p:nvSpPr>
          <p:cNvPr id="10" name="AutoShape 10"/>
          <p:cNvSpPr/>
          <p:nvPr/>
        </p:nvSpPr>
        <p:spPr>
          <a:xfrm>
            <a:off x="7366000" y="1625600"/>
            <a:ext cx="3937000" cy="1206500"/>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7493000" y="1689100"/>
            <a:ext cx="3746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《中华人民共和国环境影响评价法》</a:t>
            </a:r>
            <a:endParaRPr lang="en-US" sz="1100"/>
          </a:p>
          <a:p>
            <a:pPr marL="0" indent="0" algn="l">
              <a:lnSpc>
                <a:spcPct val="108000"/>
              </a:lnSpc>
            </a:pPr>
            <a:r>
              <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专门针对规划和建设项目实施后可能造成的环境影响进行分析、预测和评估，明确了各方主体的责任与义务。</a:t>
            </a:r>
            <a:endParaRPr lang="en-US" sz="12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2" name="AutoShape 12"/>
          <p:cNvSpPr/>
          <p:nvPr/>
        </p:nvSpPr>
        <p:spPr>
          <a:xfrm>
            <a:off x="762000" y="3175000"/>
            <a:ext cx="3492500" cy="2794000"/>
          </a:xfrm>
          <a:prstGeom prst="roundRect">
            <a:avLst>
              <a:gd name="adj" fmla="val 0"/>
            </a:avLst>
          </a:prstGeom>
          <a:solidFill>
            <a:srgbClr val="FFFFFF">
              <a:alpha val="93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13" name="AutoShape 13"/>
          <p:cNvSpPr/>
          <p:nvPr/>
        </p:nvSpPr>
        <p:spPr>
          <a:xfrm>
            <a:off x="762000" y="3175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952500" y="3365500"/>
            <a:ext cx="3111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预防为主 · 源头管控</a:t>
            </a:r>
            <a:endParaRPr lang="en-US" sz="1100"/>
          </a:p>
        </p:txBody>
      </p:sp>
      <p:sp>
        <p:nvSpPr>
          <p:cNvPr id="15" name="AutoShape 15"/>
          <p:cNvSpPr/>
          <p:nvPr/>
        </p:nvSpPr>
        <p:spPr>
          <a:xfrm>
            <a:off x="952500" y="3937000"/>
            <a:ext cx="3111500" cy="1841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在于“防患于未然”。在项目规划与实施前，通过科学的分析、预测和评估，识别潜在的环境风险。据此提出具有针对性的预防或减轻不良环境影响的对策措施，从源头避免或降低生态破坏与环境污染，实现经济发展与环境保护的协调统一。</a:t>
            </a:r>
            <a:endParaRPr lang="en-US" sz="1100"/>
          </a:p>
        </p:txBody>
      </p:sp>
      <p:sp>
        <p:nvSpPr>
          <p:cNvPr id="16" name="AutoShape 16"/>
          <p:cNvSpPr/>
          <p:nvPr/>
        </p:nvSpPr>
        <p:spPr>
          <a:xfrm>
            <a:off x="4445000" y="3175000"/>
            <a:ext cx="3492500" cy="2794000"/>
          </a:xfrm>
          <a:prstGeom prst="roundRect">
            <a:avLst>
              <a:gd name="adj" fmla="val 0"/>
            </a:avLst>
          </a:prstGeom>
          <a:solidFill>
            <a:srgbClr val="FFFFFF">
              <a:alpha val="93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17" name="AutoShape 17"/>
          <p:cNvSpPr/>
          <p:nvPr/>
        </p:nvSpPr>
        <p:spPr>
          <a:xfrm>
            <a:off x="4445000" y="3175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4635500" y="3365500"/>
            <a:ext cx="3111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分类管理 · 精准施策</a:t>
            </a:r>
            <a:endParaRPr lang="en-US" sz="1100"/>
          </a:p>
        </p:txBody>
      </p:sp>
      <p:sp>
        <p:nvSpPr>
          <p:cNvPr id="19" name="AutoShape 19"/>
          <p:cNvSpPr/>
          <p:nvPr/>
        </p:nvSpPr>
        <p:spPr>
          <a:xfrm>
            <a:off x="4635500" y="3937000"/>
            <a:ext cx="3111500" cy="1841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这是企业开展环评工作的首要判断依据。国家根据建设项目对生态环境的影响程度（如影响范围、敏感程度、危害性质等），将项目划分为不同类别，实行差异化的评价管理体系。这一原则兼顾了监管效率与科学性，确保有限的行政资源精准用于高环境风险项目的审查与监管。</a:t>
            </a:r>
            <a:endParaRPr lang="en-US" sz="1100"/>
          </a:p>
        </p:txBody>
      </p:sp>
      <p:sp>
        <p:nvSpPr>
          <p:cNvPr id="20" name="AutoShape 20"/>
          <p:cNvSpPr/>
          <p:nvPr/>
        </p:nvSpPr>
        <p:spPr>
          <a:xfrm>
            <a:off x="8128000" y="3175000"/>
            <a:ext cx="3492500" cy="2794000"/>
          </a:xfrm>
          <a:prstGeom prst="roundRect">
            <a:avLst>
              <a:gd name="adj" fmla="val 0"/>
            </a:avLst>
          </a:prstGeom>
          <a:solidFill>
            <a:srgbClr val="FFFFFF">
              <a:alpha val="93000"/>
            </a:srgbClr>
          </a:solidFill>
          <a:ln w="12700" cap="flat" cmpd="sng">
            <a:solidFill>
              <a:srgbClr val="228B22">
                <a:alpha val="20000"/>
              </a:srgbClr>
            </a:solidFill>
            <a:prstDash val="solid"/>
            <a:round/>
          </a:ln>
        </p:spPr>
        <p:txBody>
          <a:bodyPr vert="horz" wrap="square" lIns="63500" tIns="63500" rIns="63500" bIns="63500" rtlCol="0" anchor="ctr"/>
          <a:lstStyle/>
          <a:p>
            <a:pPr algn="ctr">
              <a:defRPr/>
            </a:pPr>
          </a:p>
        </p:txBody>
      </p:sp>
      <p:sp>
        <p:nvSpPr>
          <p:cNvPr id="21" name="AutoShape 21"/>
          <p:cNvSpPr/>
          <p:nvPr/>
        </p:nvSpPr>
        <p:spPr>
          <a:xfrm>
            <a:off x="8128000" y="3175000"/>
            <a:ext cx="34925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2" name="AutoShape 22"/>
          <p:cNvSpPr/>
          <p:nvPr/>
        </p:nvSpPr>
        <p:spPr>
          <a:xfrm>
            <a:off x="8318500" y="3365500"/>
            <a:ext cx="3111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公众参与 · 阳光透明</a:t>
            </a:r>
            <a:endParaRPr lang="en-US" sz="1100"/>
          </a:p>
        </p:txBody>
      </p:sp>
      <p:sp>
        <p:nvSpPr>
          <p:cNvPr id="23" name="AutoShape 23"/>
          <p:cNvSpPr/>
          <p:nvPr/>
        </p:nvSpPr>
        <p:spPr>
          <a:xfrm>
            <a:off x="8318500" y="3937000"/>
            <a:ext cx="3111500" cy="1841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体现了环境治理的民主原则。在环评文件的编制与审批全过程中，依法充分征求公众意见，保障公众的环境知情权、参与权和监督权。这不仅有助于发现潜在的环境问题，也能增强项目实施的社会认可度，促进建设单位与公众之间的良性沟通，共建环境友好型社会。</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1.2 环评分类管理：如何确定您的项目类型？</a:t>
            </a:r>
            <a:endParaRPr lang="en-US" sz="1100"/>
          </a:p>
        </p:txBody>
      </p:sp>
      <p:sp>
        <p:nvSpPr>
          <p:cNvPr id="4" name="AutoShape 4"/>
          <p:cNvSpPr/>
          <p:nvPr/>
        </p:nvSpPr>
        <p:spPr>
          <a:xfrm>
            <a:off x="762000" y="1524000"/>
            <a:ext cx="3429000" cy="30480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3429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889000" y="1714500"/>
            <a:ext cx="3175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环境影响报告书</a:t>
            </a:r>
            <a:endParaRPr lang="en-US" sz="1100"/>
          </a:p>
        </p:txBody>
      </p:sp>
      <p:sp>
        <p:nvSpPr>
          <p:cNvPr id="7" name="AutoShape 7"/>
          <p:cNvSpPr/>
          <p:nvPr/>
        </p:nvSpPr>
        <p:spPr>
          <a:xfrm>
            <a:off x="889000" y="2286000"/>
            <a:ext cx="3175000" cy="825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016000" y="2349500"/>
            <a:ext cx="2921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适用范围：可能造成</a:t>
            </a:r>
            <a:r>
              <a:rPr lang="en-US" sz="1300" b="1" i="0" u="none" strike="noStrike">
                <a:solidFill>
                  <a:srgbClr val="C83C3C"/>
                </a:solidFill>
                <a:latin typeface="Noto Sans SC" panose="020B0200000000000000" charset="-122"/>
                <a:ea typeface="Noto Sans SC" panose="020B0200000000000000" charset="-122"/>
                <a:cs typeface="Noto Sans SC" panose="020B0200000000000000" charset="-122"/>
                <a:sym typeface="Noto Sans SC" panose="020B0200000000000000" charset="-122"/>
              </a:rPr>
              <a:t>重大</a:t>
            </a:r>
            <a:r>
              <a:rPr lang="en-US" sz="13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生态环境影响的项目，如大型化工、跨区域水利工程、涉及生态敏感区的大规模开发等。</a:t>
            </a:r>
            <a:endParaRPr lang="en-US" sz="1100"/>
          </a:p>
        </p:txBody>
      </p:sp>
      <p:sp>
        <p:nvSpPr>
          <p:cNvPr id="9" name="AutoShape 9"/>
          <p:cNvSpPr/>
          <p:nvPr/>
        </p:nvSpPr>
        <p:spPr>
          <a:xfrm>
            <a:off x="889000" y="3238500"/>
            <a:ext cx="3175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评价要求：需编制详细的技术报告书，对项目实施后可能造成的环境影响进行全面、系统、深入的预测和评价，并提出切实可行的环境保护对策与措施。</a:t>
            </a:r>
            <a:endParaRPr lang="en-US" sz="1100"/>
          </a:p>
        </p:txBody>
      </p:sp>
      <p:sp>
        <p:nvSpPr>
          <p:cNvPr id="10" name="AutoShape 10"/>
          <p:cNvSpPr/>
          <p:nvPr/>
        </p:nvSpPr>
        <p:spPr>
          <a:xfrm>
            <a:off x="4445000" y="1524000"/>
            <a:ext cx="3429000" cy="30480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1" name="AutoShape 11"/>
          <p:cNvSpPr/>
          <p:nvPr/>
        </p:nvSpPr>
        <p:spPr>
          <a:xfrm>
            <a:off x="4445000" y="1524000"/>
            <a:ext cx="3429000" cy="50800"/>
          </a:xfrm>
          <a:prstGeom prst="roundRect">
            <a:avLst>
              <a:gd name="adj" fmla="val 0"/>
            </a:avLst>
          </a:prstGeom>
          <a:solidFill>
            <a:srgbClr val="228B22">
              <a:alpha val="8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4572000" y="1714500"/>
            <a:ext cx="3175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环境影响报告表</a:t>
            </a:r>
            <a:endParaRPr lang="en-US" sz="1100"/>
          </a:p>
        </p:txBody>
      </p:sp>
      <p:sp>
        <p:nvSpPr>
          <p:cNvPr id="13" name="AutoShape 13"/>
          <p:cNvSpPr/>
          <p:nvPr/>
        </p:nvSpPr>
        <p:spPr>
          <a:xfrm>
            <a:off x="4572000" y="2286000"/>
            <a:ext cx="3175000" cy="825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4699000" y="2349500"/>
            <a:ext cx="2921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适用范围：可能造成</a:t>
            </a:r>
            <a:r>
              <a:rPr lang="en-US" sz="1300" b="1" i="0" u="none" strike="noStrike">
                <a:solidFill>
                  <a:srgbClr val="F59E0B"/>
                </a:solidFill>
                <a:latin typeface="Noto Sans SC" panose="020B0200000000000000" charset="-122"/>
                <a:ea typeface="Noto Sans SC" panose="020B0200000000000000" charset="-122"/>
                <a:cs typeface="Noto Sans SC" panose="020B0200000000000000" charset="-122"/>
                <a:sym typeface="Noto Sans SC" panose="020B0200000000000000" charset="-122"/>
              </a:rPr>
              <a:t>轻度</a:t>
            </a:r>
            <a:r>
              <a:rPr lang="en-US" sz="13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生态环境影响的项目，如普通房地产开发、中小型制造业、一般性社会服务设施建设等。</a:t>
            </a:r>
            <a:endParaRPr lang="en-US" sz="1100"/>
          </a:p>
        </p:txBody>
      </p:sp>
      <p:sp>
        <p:nvSpPr>
          <p:cNvPr id="15" name="AutoShape 15"/>
          <p:cNvSpPr/>
          <p:nvPr/>
        </p:nvSpPr>
        <p:spPr>
          <a:xfrm>
            <a:off x="4572000" y="3238500"/>
            <a:ext cx="3175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评价要求：填报标准化的环境影响报告表，针对项目主要污染物排放、生态影响环节进行专项分析，明确污染治理设施与生态保护措施，无需进行全面的环境影响评价大纲编写。</a:t>
            </a:r>
            <a:endParaRPr lang="en-US" sz="1100"/>
          </a:p>
        </p:txBody>
      </p:sp>
      <p:sp>
        <p:nvSpPr>
          <p:cNvPr id="16" name="AutoShape 16"/>
          <p:cNvSpPr/>
          <p:nvPr/>
        </p:nvSpPr>
        <p:spPr>
          <a:xfrm>
            <a:off x="8128000" y="1524000"/>
            <a:ext cx="3429000" cy="3048000"/>
          </a:xfrm>
          <a:prstGeom prst="roundRect">
            <a:avLst>
              <a:gd name="adj" fmla="val 0"/>
            </a:avLst>
          </a:prstGeom>
          <a:solidFill>
            <a:srgbClr val="FFFFFF">
              <a:alpha val="92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7" name="AutoShape 17"/>
          <p:cNvSpPr/>
          <p:nvPr/>
        </p:nvSpPr>
        <p:spPr>
          <a:xfrm>
            <a:off x="8128000" y="1524000"/>
            <a:ext cx="3429000" cy="50800"/>
          </a:xfrm>
          <a:prstGeom prst="roundRect">
            <a:avLst>
              <a:gd name="adj" fmla="val 0"/>
            </a:avLst>
          </a:prstGeom>
          <a:solidFill>
            <a:srgbClr val="228B22">
              <a:alpha val="60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8255000" y="1714500"/>
            <a:ext cx="3175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环境影响登记表</a:t>
            </a:r>
            <a:endParaRPr lang="en-US" sz="1100"/>
          </a:p>
        </p:txBody>
      </p:sp>
      <p:sp>
        <p:nvSpPr>
          <p:cNvPr id="19" name="AutoShape 19"/>
          <p:cNvSpPr/>
          <p:nvPr/>
        </p:nvSpPr>
        <p:spPr>
          <a:xfrm>
            <a:off x="8255000" y="2286000"/>
            <a:ext cx="3175000" cy="825500"/>
          </a:xfrm>
          <a:prstGeom prst="roundRect">
            <a:avLst>
              <a:gd name="adj" fmla="val 0"/>
            </a:avLst>
          </a:prstGeom>
          <a:solidFill>
            <a:srgbClr val="228B22">
              <a:alpha val="8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8382000" y="2349500"/>
            <a:ext cx="2921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适用范围：对生态环境影响</a:t>
            </a:r>
            <a:r>
              <a:rPr lang="en-US" sz="13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很小</a:t>
            </a:r>
            <a:r>
              <a:rPr lang="en-US" sz="13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的项目，如小型商铺、简易办公场所装修、小型农业种植养殖等非污染型项目。</a:t>
            </a:r>
            <a:endParaRPr lang="en-US" sz="1100"/>
          </a:p>
        </p:txBody>
      </p:sp>
      <p:sp>
        <p:nvSpPr>
          <p:cNvPr id="21" name="AutoShape 21"/>
          <p:cNvSpPr/>
          <p:nvPr/>
        </p:nvSpPr>
        <p:spPr>
          <a:xfrm>
            <a:off x="8255000" y="3238500"/>
            <a:ext cx="3175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评价要求：无需编制技术评价文件，建设单位仅需在项目开工前，通过生态环境部门指定的网上备案平台，如实填报环境影响登记表完成备案手续即可。</a:t>
            </a:r>
            <a:endParaRPr lang="en-US" sz="1100"/>
          </a:p>
        </p:txBody>
      </p:sp>
      <p:sp>
        <p:nvSpPr>
          <p:cNvPr id="22" name="AutoShape 22"/>
          <p:cNvSpPr/>
          <p:nvPr/>
        </p:nvSpPr>
        <p:spPr>
          <a:xfrm>
            <a:off x="762000" y="4826000"/>
            <a:ext cx="10795000" cy="1587500"/>
          </a:xfrm>
          <a:prstGeom prst="roundRect">
            <a:avLst>
              <a:gd name="adj" fmla="val 0"/>
            </a:avLst>
          </a:prstGeom>
          <a:solidFill>
            <a:srgbClr val="228B22">
              <a:alpha val="94000"/>
            </a:srgbClr>
          </a:solidFill>
          <a:ln w="25400" cap="flat" cmpd="sng">
            <a:noFill/>
            <a:prstDash val="solid"/>
            <a:round/>
          </a:ln>
        </p:spPr>
        <p:txBody>
          <a:bodyPr vert="horz" wrap="square" lIns="63500" tIns="63500" rIns="63500" bIns="63500" rtlCol="0" anchor="ctr"/>
          <a:lstStyle/>
          <a:p>
            <a:pPr algn="ctr">
              <a:defRPr/>
            </a:pPr>
          </a:p>
        </p:txBody>
      </p:sp>
      <p:sp>
        <p:nvSpPr>
          <p:cNvPr id="23" name="AutoShape 23"/>
          <p:cNvSpPr/>
          <p:nvPr/>
        </p:nvSpPr>
        <p:spPr>
          <a:xfrm>
            <a:off x="1016000" y="4978400"/>
            <a:ext cx="10287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企业合规操作指南</a:t>
            </a:r>
            <a:endParaRPr lang="en-US" sz="1100"/>
          </a:p>
        </p:txBody>
      </p:sp>
      <p:sp>
        <p:nvSpPr>
          <p:cNvPr id="24" name="AutoShape 24"/>
          <p:cNvSpPr/>
          <p:nvPr/>
        </p:nvSpPr>
        <p:spPr>
          <a:xfrm>
            <a:off x="1016000" y="5461000"/>
            <a:ext cx="10287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F0F9F0"/>
                </a:solidFill>
                <a:latin typeface="Noto Sans SC" panose="020B0200000000000000" charset="-122"/>
                <a:ea typeface="Noto Sans SC" panose="020B0200000000000000" charset="-122"/>
                <a:cs typeface="Noto Sans SC" panose="020B0200000000000000" charset="-122"/>
                <a:sym typeface="Noto Sans SC" panose="020B0200000000000000" charset="-122"/>
              </a:rPr>
              <a:t>企业应在项目策划阶段，严格对照最新版《建设项目环境影响评价分类管理名录》，结合项目所属行业、生产规模、工艺特点及地理区位进行精准判断。若对项目类别界定存在疑问或边界情形，建议立即向项目所在地县级以上生态环境主管部门咨询，以获取官方指导意见，避免因分类失误导致后续审批流程延误或合规风险。</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环评分类示例：报告书项目</a:t>
            </a:r>
            <a:endParaRPr lang="en-US" sz="1100"/>
          </a:p>
        </p:txBody>
      </p:sp>
      <p:sp>
        <p:nvSpPr>
          <p:cNvPr id="4" name="AutoShape 4"/>
          <p:cNvSpPr/>
          <p:nvPr/>
        </p:nvSpPr>
        <p:spPr>
          <a:xfrm>
            <a:off x="762000" y="1397000"/>
            <a:ext cx="10668000" cy="1143000"/>
          </a:xfrm>
          <a:prstGeom prst="roundRect">
            <a:avLst>
              <a:gd name="adj" fmla="val 0"/>
            </a:avLst>
          </a:prstGeom>
          <a:solidFill>
            <a:srgbClr val="FFFFFF">
              <a:alpha val="90000"/>
            </a:srgbClr>
          </a:solidFill>
          <a:ln w="12700" cap="flat" cmpd="sng">
            <a:solidFill>
              <a:srgbClr val="228B22">
                <a:alpha val="3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1016000" y="1498600"/>
            <a:ext cx="10160000" cy="9398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323232"/>
                </a:solidFill>
                <a:latin typeface="Noto Sans SC" panose="020B0200000000000000" charset="-122"/>
                <a:ea typeface="Noto Sans SC" panose="020B0200000000000000" charset="-122"/>
                <a:cs typeface="Noto Sans SC" panose="020B0200000000000000" charset="-122"/>
                <a:sym typeface="Noto Sans SC" panose="020B0200000000000000" charset="-122"/>
              </a:rPr>
              <a:t>适用于可能造成重大生态环境影响的项目，需对其产生的污染和生态影响进行全面、系统、详细的调查、分析和评价，提出切实可行的环境保护措施与管理建议。这是环境影响评价体系中级别最高、审查最严格、内容最详尽的评价形式，旨在从源头把控高环境风险项目的准入。</a:t>
            </a:r>
            <a:endParaRPr lang="en-US" sz="1100"/>
          </a:p>
        </p:txBody>
      </p:sp>
      <p:sp>
        <p:nvSpPr>
          <p:cNvPr id="6" name="AutoShape 6"/>
          <p:cNvSpPr/>
          <p:nvPr/>
        </p:nvSpPr>
        <p:spPr>
          <a:xfrm>
            <a:off x="762000" y="2794000"/>
            <a:ext cx="5270500" cy="2476500"/>
          </a:xfrm>
          <a:prstGeom prst="roundRect">
            <a:avLst>
              <a:gd name="adj" fmla="val 0"/>
            </a:avLst>
          </a:prstGeom>
          <a:solidFill>
            <a:srgbClr val="FFFFFF">
              <a:alpha val="95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7" name="AutoShape 7"/>
          <p:cNvSpPr/>
          <p:nvPr/>
        </p:nvSpPr>
        <p:spPr>
          <a:xfrm>
            <a:off x="762000" y="2794000"/>
            <a:ext cx="52705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952500" y="2984500"/>
            <a:ext cx="4826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重污染行业项目</a:t>
            </a:r>
            <a:endParaRPr lang="en-US" sz="1100"/>
          </a:p>
        </p:txBody>
      </p:sp>
      <p:sp>
        <p:nvSpPr>
          <p:cNvPr id="9" name="AutoShape 9"/>
          <p:cNvSpPr/>
          <p:nvPr/>
        </p:nvSpPr>
        <p:spPr>
          <a:xfrm>
            <a:off x="952500" y="3492500"/>
            <a:ext cx="48895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该类项目通常生产工艺复杂、资源能源消耗巨大，且污染物产生与排放强度高。若管控不当，极易对周边大气、地表水体、地下水及土壤环境造成不可逆的长期负面影响。</a:t>
            </a:r>
            <a:endParaRPr lang="en-US" sz="1100"/>
          </a:p>
        </p:txBody>
      </p:sp>
      <p:sp>
        <p:nvSpPr>
          <p:cNvPr id="10" name="AutoShape 10"/>
          <p:cNvSpPr/>
          <p:nvPr/>
        </p:nvSpPr>
        <p:spPr>
          <a:xfrm>
            <a:off x="952500" y="4381500"/>
            <a:ext cx="4889500" cy="762000"/>
          </a:xfrm>
          <a:prstGeom prst="roundRect">
            <a:avLst>
              <a:gd name="adj" fmla="val 0"/>
            </a:avLst>
          </a:prstGeom>
          <a:solidFill>
            <a:srgbClr val="228B22">
              <a:alpha val="9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1079500" y="4419600"/>
            <a:ext cx="4635500" cy="6858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1" i="0" u="none" strike="noStrike">
                <a:solidFill>
                  <a:srgbClr val="1E501E"/>
                </a:solidFill>
                <a:latin typeface="Noto Sans SC" panose="020B0200000000000000" charset="-122"/>
                <a:ea typeface="Noto Sans SC" panose="020B0200000000000000" charset="-122"/>
                <a:cs typeface="Noto Sans SC" panose="020B0200000000000000" charset="-122"/>
                <a:sym typeface="Noto Sans SC" panose="020B0200000000000000" charset="-122"/>
              </a:rPr>
              <a:t>典型领域：</a:t>
            </a:r>
            <a:r>
              <a:rPr lang="en-US" sz="1200" b="0" i="0" u="none" strike="noStrike">
                <a:solidFill>
                  <a:srgbClr val="323232"/>
                </a:solidFill>
                <a:latin typeface="Noto Sans SC" panose="020B0200000000000000" charset="-122"/>
                <a:ea typeface="Noto Sans SC" panose="020B0200000000000000" charset="-122"/>
                <a:cs typeface="Noto Sans SC" panose="020B0200000000000000" charset="-122"/>
                <a:sym typeface="Noto Sans SC" panose="020B0200000000000000" charset="-122"/>
              </a:rPr>
              <a:t>石油化工、煤化工、黑色/有色金属冶金、火力发电、制浆造纸、皮革鞣制、金属矿山开采及冶炼、大型印染等重化工与资源开发类行业。</a:t>
            </a:r>
            <a:endParaRPr lang="en-US" sz="1100"/>
          </a:p>
        </p:txBody>
      </p:sp>
      <p:sp>
        <p:nvSpPr>
          <p:cNvPr id="12" name="AutoShape 12"/>
          <p:cNvSpPr/>
          <p:nvPr/>
        </p:nvSpPr>
        <p:spPr>
          <a:xfrm>
            <a:off x="6159500" y="2794000"/>
            <a:ext cx="5270500" cy="2476500"/>
          </a:xfrm>
          <a:prstGeom prst="roundRect">
            <a:avLst>
              <a:gd name="adj" fmla="val 0"/>
            </a:avLst>
          </a:prstGeom>
          <a:solidFill>
            <a:srgbClr val="FFFFFF">
              <a:alpha val="95000"/>
            </a:srgbClr>
          </a:solidFill>
          <a:ln w="12700" cap="flat" cmpd="sng">
            <a:solidFill>
              <a:srgbClr val="228B22">
                <a:alpha val="25000"/>
              </a:srgbClr>
            </a:solidFill>
            <a:prstDash val="solid"/>
            <a:round/>
          </a:ln>
        </p:spPr>
        <p:txBody>
          <a:bodyPr vert="horz" wrap="square" lIns="63500" tIns="63500" rIns="63500" bIns="63500" rtlCol="0" anchor="ctr"/>
          <a:lstStyle/>
          <a:p>
            <a:pPr algn="ctr">
              <a:defRPr/>
            </a:pPr>
          </a:p>
        </p:txBody>
      </p:sp>
      <p:sp>
        <p:nvSpPr>
          <p:cNvPr id="13" name="AutoShape 13"/>
          <p:cNvSpPr/>
          <p:nvPr/>
        </p:nvSpPr>
        <p:spPr>
          <a:xfrm>
            <a:off x="6159500" y="2794000"/>
            <a:ext cx="5270500" cy="381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6350000" y="2984500"/>
            <a:ext cx="4826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环境敏感区大型项目</a:t>
            </a:r>
            <a:endParaRPr lang="en-US" sz="1100"/>
          </a:p>
        </p:txBody>
      </p:sp>
      <p:sp>
        <p:nvSpPr>
          <p:cNvPr id="15" name="AutoShape 15"/>
          <p:cNvSpPr/>
          <p:nvPr/>
        </p:nvSpPr>
        <p:spPr>
          <a:xfrm>
            <a:off x="6350000" y="3492500"/>
            <a:ext cx="48895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项目选址处于生态承载力较弱或具有特殊保护价值的区域，其建设与运营行为可能直接干扰珍稀动植物生境，破坏自然生态系统完整性，或威胁重要公共环境资源安全。</a:t>
            </a:r>
            <a:endParaRPr lang="en-US" sz="1100"/>
          </a:p>
        </p:txBody>
      </p:sp>
      <p:sp>
        <p:nvSpPr>
          <p:cNvPr id="16" name="AutoShape 16"/>
          <p:cNvSpPr/>
          <p:nvPr/>
        </p:nvSpPr>
        <p:spPr>
          <a:xfrm>
            <a:off x="6350000" y="4381500"/>
            <a:ext cx="4889500" cy="762000"/>
          </a:xfrm>
          <a:prstGeom prst="roundRect">
            <a:avLst>
              <a:gd name="adj" fmla="val 0"/>
            </a:avLst>
          </a:prstGeom>
          <a:solidFill>
            <a:srgbClr val="228B22">
              <a:alpha val="9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6477000" y="4419600"/>
            <a:ext cx="4635500" cy="6858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1" i="0" u="none" strike="noStrike">
                <a:solidFill>
                  <a:srgbClr val="1E501E"/>
                </a:solidFill>
                <a:latin typeface="Noto Sans SC" panose="020B0200000000000000" charset="-122"/>
                <a:ea typeface="Noto Sans SC" panose="020B0200000000000000" charset="-122"/>
                <a:cs typeface="Noto Sans SC" panose="020B0200000000000000" charset="-122"/>
                <a:sym typeface="Noto Sans SC" panose="020B0200000000000000" charset="-122"/>
              </a:rPr>
              <a:t>适用场景：</a:t>
            </a:r>
            <a:r>
              <a:rPr lang="en-US" sz="1200" b="0" i="0" u="none" strike="noStrike">
                <a:solidFill>
                  <a:srgbClr val="323232"/>
                </a:solidFill>
                <a:latin typeface="Noto Sans SC" panose="020B0200000000000000" charset="-122"/>
                <a:ea typeface="Noto Sans SC" panose="020B0200000000000000" charset="-122"/>
                <a:cs typeface="Noto Sans SC" panose="020B0200000000000000" charset="-122"/>
                <a:sym typeface="Noto Sans SC" panose="020B0200000000000000" charset="-122"/>
              </a:rPr>
              <a:t>涉及国家级/省级自然保护区、饮用水源一级/二级保护区、世界文化和自然遗产地、重要湿地、珍稀濒危野生动植物天然集中分布区等区域的大规模开发建设活动。</a:t>
            </a:r>
            <a:endParaRPr lang="en-US" sz="1100"/>
          </a:p>
        </p:txBody>
      </p:sp>
      <p:sp>
        <p:nvSpPr>
          <p:cNvPr id="18" name="AutoShape 18"/>
          <p:cNvSpPr/>
          <p:nvPr/>
        </p:nvSpPr>
        <p:spPr>
          <a:xfrm>
            <a:off x="762000" y="5461000"/>
            <a:ext cx="10668000" cy="1143000"/>
          </a:xfrm>
          <a:prstGeom prst="roundRect">
            <a:avLst>
              <a:gd name="adj" fmla="val 0"/>
            </a:avLst>
          </a:prstGeom>
          <a:solidFill>
            <a:srgbClr val="F2F8F2">
              <a:alpha val="94000"/>
            </a:srgbClr>
          </a:solidFill>
          <a:ln w="12700" cap="flat" cmpd="sng">
            <a:solidFill>
              <a:srgbClr val="228B22">
                <a:alpha val="40000"/>
              </a:srgbClr>
            </a:solidFill>
            <a:prstDash val="dash"/>
            <a:round/>
          </a:ln>
        </p:spPr>
        <p:txBody>
          <a:bodyPr vert="horz" wrap="square" lIns="63500" tIns="63500" rIns="63500" bIns="63500" rtlCol="0" anchor="ctr"/>
          <a:lstStyle/>
          <a:p>
            <a:pPr algn="ctr">
              <a:defRPr/>
            </a:pPr>
          </a:p>
        </p:txBody>
      </p:sp>
      <p:sp>
        <p:nvSpPr>
          <p:cNvPr id="19" name="AutoShape 19"/>
          <p:cNvSpPr/>
          <p:nvPr/>
        </p:nvSpPr>
        <p:spPr>
          <a:xfrm>
            <a:off x="952500" y="5524500"/>
            <a:ext cx="10287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1" i="0" u="none" strike="noStrike">
                <a:solidFill>
                  <a:srgbClr val="1E461E"/>
                </a:solidFill>
                <a:latin typeface="Noto Sans SC" panose="020B0200000000000000" charset="-122"/>
                <a:ea typeface="Noto Sans SC" panose="020B0200000000000000" charset="-122"/>
                <a:cs typeface="Noto Sans SC" panose="020B0200000000000000" charset="-122"/>
                <a:sym typeface="Noto Sans SC" panose="020B0200000000000000" charset="-122"/>
              </a:rPr>
              <a:t>审批原则：</a:t>
            </a:r>
            <a:r>
              <a:rPr lang="en-US" sz="1300" b="0" i="0" u="none" strike="noStrike">
                <a:solidFill>
                  <a:srgbClr val="282828"/>
                </a:solidFill>
                <a:latin typeface="Noto Sans SC" panose="020B0200000000000000" charset="-122"/>
                <a:ea typeface="Noto Sans SC" panose="020B0200000000000000" charset="-122"/>
                <a:cs typeface="Noto Sans SC" panose="020B0200000000000000" charset="-122"/>
                <a:sym typeface="Noto Sans SC" panose="020B0200000000000000" charset="-122"/>
              </a:rPr>
              <a:t>此类项目必须经过最严格的技术审查，需开展充分的公众参与调查、多方案选址比选和高精度的环境影响预测。核心目标是通过科学论证确定项目的环境可行性，制定源头防控与全过程管理措施，确保将不利环境影响控制在生态系统可承载的阈值范围内。</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环评分类示例：报告表项目</a:t>
            </a:r>
            <a:endParaRPr lang="en-US" sz="1100"/>
          </a:p>
        </p:txBody>
      </p:sp>
      <p:sp>
        <p:nvSpPr>
          <p:cNvPr id="4" name="AutoShape 4"/>
          <p:cNvSpPr/>
          <p:nvPr/>
        </p:nvSpPr>
        <p:spPr>
          <a:xfrm>
            <a:off x="762000" y="1524000"/>
            <a:ext cx="10668000" cy="1460500"/>
          </a:xfrm>
          <a:prstGeom prst="roundRect">
            <a:avLst>
              <a:gd name="adj" fmla="val 0"/>
            </a:avLst>
          </a:prstGeom>
          <a:solidFill>
            <a:srgbClr val="FFFFFF">
              <a:alpha val="92000"/>
            </a:srgbClr>
          </a:solidFill>
          <a:ln w="12700" cap="flat" cmpd="sng">
            <a:solidFill>
              <a:srgbClr val="228B22">
                <a:alpha val="4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1016000" y="1651000"/>
            <a:ext cx="10160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适用范围：可能造成轻度生态环境影响的建设项目</a:t>
            </a:r>
            <a:endParaRPr lang="en-US" sz="1100"/>
          </a:p>
        </p:txBody>
      </p:sp>
      <p:sp>
        <p:nvSpPr>
          <p:cNvPr id="6" name="AutoShape 6"/>
          <p:cNvSpPr/>
          <p:nvPr/>
        </p:nvSpPr>
        <p:spPr>
          <a:xfrm>
            <a:off x="1016000" y="2159000"/>
            <a:ext cx="10160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此类项目通常对周边环境的影响程度有限、范围较小，无需编制详尽的环境影响报告书，但仍需针对项目特点进行环境影响分析或开展专项评价，明确污染防治与生态保护措施，从源头控制环境风险。</a:t>
            </a:r>
            <a:endParaRPr lang="en-US" sz="1100"/>
          </a:p>
        </p:txBody>
      </p:sp>
      <p:sp>
        <p:nvSpPr>
          <p:cNvPr id="7" name="AutoShape 7"/>
          <p:cNvSpPr/>
          <p:nvPr/>
        </p:nvSpPr>
        <p:spPr>
          <a:xfrm>
            <a:off x="762000" y="3238500"/>
            <a:ext cx="3429000" cy="2095500"/>
          </a:xfrm>
          <a:prstGeom prst="roundRect">
            <a:avLst>
              <a:gd name="adj" fmla="val 0"/>
            </a:avLst>
          </a:prstGeom>
          <a:solidFill>
            <a:srgbClr val="FFFFFF">
              <a:alpha val="94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762000" y="3238500"/>
            <a:ext cx="3429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500" y="3429000"/>
            <a:ext cx="304800" cy="304800"/>
          </a:xfrm>
          <a:prstGeom prst="rect">
            <a:avLst/>
          </a:prstGeom>
        </p:spPr>
      </p:pic>
      <p:sp>
        <p:nvSpPr>
          <p:cNvPr id="10" name="AutoShape 10"/>
          <p:cNvSpPr/>
          <p:nvPr/>
        </p:nvSpPr>
        <p:spPr>
          <a:xfrm>
            <a:off x="1397000" y="3403600"/>
            <a:ext cx="2667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制造业生产项目</a:t>
            </a:r>
            <a:endParaRPr lang="en-US" sz="1100"/>
          </a:p>
        </p:txBody>
      </p:sp>
      <p:sp>
        <p:nvSpPr>
          <p:cNvPr id="11" name="AutoShape 11"/>
          <p:cNvSpPr/>
          <p:nvPr/>
        </p:nvSpPr>
        <p:spPr>
          <a:xfrm>
            <a:off x="952500" y="3937000"/>
            <a:ext cx="3048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涵盖轻工、机械加工、电子元器件装配、食品加工等大部分中小型制造产业。这类项目工艺相对成熟，污染物排放种类和数量较为固定，环境影响具有可预见性和可控性。</a:t>
            </a:r>
            <a:endParaRPr lang="en-US" sz="1100"/>
          </a:p>
        </p:txBody>
      </p:sp>
      <p:sp>
        <p:nvSpPr>
          <p:cNvPr id="12" name="AutoShape 12"/>
          <p:cNvSpPr/>
          <p:nvPr/>
        </p:nvSpPr>
        <p:spPr>
          <a:xfrm>
            <a:off x="4381500" y="3238500"/>
            <a:ext cx="3429000" cy="2095500"/>
          </a:xfrm>
          <a:prstGeom prst="roundRect">
            <a:avLst>
              <a:gd name="adj" fmla="val 0"/>
            </a:avLst>
          </a:prstGeom>
          <a:solidFill>
            <a:srgbClr val="FFFFFF">
              <a:alpha val="94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4381500" y="3238500"/>
            <a:ext cx="3429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0" y="3429000"/>
            <a:ext cx="304800" cy="304800"/>
          </a:xfrm>
          <a:prstGeom prst="rect">
            <a:avLst/>
          </a:prstGeom>
        </p:spPr>
      </p:pic>
      <p:sp>
        <p:nvSpPr>
          <p:cNvPr id="15" name="AutoShape 15"/>
          <p:cNvSpPr/>
          <p:nvPr/>
        </p:nvSpPr>
        <p:spPr>
          <a:xfrm>
            <a:off x="5016500" y="3403600"/>
            <a:ext cx="2667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房地产开发项目</a:t>
            </a:r>
            <a:endParaRPr lang="en-US" sz="1100"/>
          </a:p>
        </p:txBody>
      </p:sp>
      <p:sp>
        <p:nvSpPr>
          <p:cNvPr id="16" name="AutoShape 16"/>
          <p:cNvSpPr/>
          <p:nvPr/>
        </p:nvSpPr>
        <p:spPr>
          <a:xfrm>
            <a:off x="4572000" y="3937000"/>
            <a:ext cx="3048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包括普通住宅、商业综合体、写字楼及配套设施建设。核心关注施工期的扬尘、噪声污染，以及运营期的生活污水、固废处理和交通影响，通常不涉及复杂的工业污染排放。</a:t>
            </a:r>
            <a:endParaRPr lang="en-US" sz="1100"/>
          </a:p>
        </p:txBody>
      </p:sp>
      <p:sp>
        <p:nvSpPr>
          <p:cNvPr id="17" name="AutoShape 17"/>
          <p:cNvSpPr/>
          <p:nvPr/>
        </p:nvSpPr>
        <p:spPr>
          <a:xfrm>
            <a:off x="8001000" y="3238500"/>
            <a:ext cx="3429000" cy="2095500"/>
          </a:xfrm>
          <a:prstGeom prst="roundRect">
            <a:avLst>
              <a:gd name="adj" fmla="val 0"/>
            </a:avLst>
          </a:prstGeom>
          <a:solidFill>
            <a:srgbClr val="FFFFFF">
              <a:alpha val="94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8001000" y="3238500"/>
            <a:ext cx="3429000" cy="50800"/>
          </a:xfrm>
          <a:prstGeom prst="roundRect">
            <a:avLst>
              <a:gd name="adj" fmla="val 0"/>
            </a:avLst>
          </a:prstGeom>
          <a:solidFill>
            <a:srgbClr val="228B2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91500" y="3429000"/>
            <a:ext cx="304800" cy="304800"/>
          </a:xfrm>
          <a:prstGeom prst="rect">
            <a:avLst/>
          </a:prstGeom>
        </p:spPr>
      </p:pic>
      <p:sp>
        <p:nvSpPr>
          <p:cNvPr id="20" name="AutoShape 20"/>
          <p:cNvSpPr/>
          <p:nvPr/>
        </p:nvSpPr>
        <p:spPr>
          <a:xfrm>
            <a:off x="8636000" y="3403600"/>
            <a:ext cx="2667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基础交通建设</a:t>
            </a:r>
            <a:endParaRPr lang="en-US" sz="1100"/>
          </a:p>
        </p:txBody>
      </p:sp>
      <p:sp>
        <p:nvSpPr>
          <p:cNvPr id="21" name="AutoShape 21"/>
          <p:cNvSpPr/>
          <p:nvPr/>
        </p:nvSpPr>
        <p:spPr>
          <a:xfrm>
            <a:off x="8191500" y="3937000"/>
            <a:ext cx="3048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城市支路、小型桥梁、公交首末站、物流配送点等基础设施工程。这类项目主要影响集中在建设期，对区域生态系统的扰动较小，通过常规环保措施即可有效降低环境负面影响。</a:t>
            </a:r>
            <a:endParaRPr lang="en-US" sz="1100"/>
          </a:p>
        </p:txBody>
      </p:sp>
      <p:sp>
        <p:nvSpPr>
          <p:cNvPr id="22" name="AutoShape 22"/>
          <p:cNvSpPr/>
          <p:nvPr/>
        </p:nvSpPr>
        <p:spPr>
          <a:xfrm>
            <a:off x="762000" y="5524500"/>
            <a:ext cx="10668000" cy="1079500"/>
          </a:xfrm>
          <a:prstGeom prst="roundRect">
            <a:avLst>
              <a:gd name="adj" fmla="val 0"/>
            </a:avLst>
          </a:prstGeom>
          <a:solidFill>
            <a:srgbClr val="228B22">
              <a:alpha val="9000"/>
            </a:srgbClr>
          </a:solidFill>
          <a:ln w="12700" cap="flat" cmpd="sng">
            <a:solidFill>
              <a:srgbClr val="228B22">
                <a:alpha val="50000"/>
              </a:srgbClr>
            </a:solidFill>
            <a:prstDash val="dash"/>
            <a:round/>
          </a:ln>
        </p:spPr>
        <p:txBody>
          <a:bodyPr vert="horz" wrap="square" lIns="63500" tIns="63500" rIns="63500" bIns="63500" rtlCol="0" anchor="ctr"/>
          <a:lstStyle/>
          <a:p>
            <a:pPr algn="ctr">
              <a:defRPr/>
            </a:pPr>
          </a:p>
        </p:txBody>
      </p:sp>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2500" y="5664200"/>
            <a:ext cx="254000" cy="254000"/>
          </a:xfrm>
          <a:prstGeom prst="rect">
            <a:avLst/>
          </a:prstGeom>
        </p:spPr>
      </p:pic>
      <p:sp>
        <p:nvSpPr>
          <p:cNvPr id="24" name="AutoShape 24"/>
          <p:cNvSpPr/>
          <p:nvPr/>
        </p:nvSpPr>
        <p:spPr>
          <a:xfrm>
            <a:off x="1333500" y="5664200"/>
            <a:ext cx="9779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1" i="0" u="none" strike="noStrike">
                <a:solidFill>
                  <a:srgbClr val="283C28"/>
                </a:solidFill>
                <a:latin typeface="Noto Sans SC" panose="020B0200000000000000" charset="-122"/>
                <a:ea typeface="Noto Sans SC" panose="020B0200000000000000" charset="-122"/>
                <a:cs typeface="Noto Sans SC" panose="020B0200000000000000" charset="-122"/>
                <a:sym typeface="Noto Sans SC" panose="020B0200000000000000" charset="-122"/>
              </a:rPr>
              <a:t>关键提示：</a:t>
            </a:r>
            <a:r>
              <a:rPr lang="en-US" sz="1300" b="0" i="0" u="none" strike="noStrike">
                <a:solidFill>
                  <a:srgbClr val="283C28"/>
                </a:solidFill>
                <a:latin typeface="Noto Sans SC" panose="020B0200000000000000" charset="-122"/>
                <a:ea typeface="Noto Sans SC" panose="020B0200000000000000" charset="-122"/>
                <a:cs typeface="Noto Sans SC" panose="020B0200000000000000" charset="-122"/>
                <a:sym typeface="Noto Sans SC" panose="020B0200000000000000" charset="-122"/>
              </a:rPr>
              <a:t>报告表项目是环评管理中承上启下的重要类别。虽然流程相对简化，但必须紧扣项目实际，准确识别主要环境影响因子。评价文件需具备针对性和可操作性，为项目的环境管理和审批决策提供科学依据，确保项目建设与生态环境保护协调发展。</a:t>
            </a:r>
            <a:endParaRPr lang="en-US" sz="1100"/>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COMMONDATA" val="eyJoZGlkIjoiZTIxNWQyYTAzMzM0ZDAzNjEyNzRkMDYxMjFiNTNmZWMifQ=="/>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21572</Words>
  <Application>WPS 演示</Application>
  <PresentationFormat/>
  <Paragraphs>1066</Paragraphs>
  <Slides>53</Slides>
  <Notes>0</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53</vt:i4>
      </vt:variant>
    </vt:vector>
  </HeadingPairs>
  <TitlesOfParts>
    <vt:vector size="63" baseType="lpstr">
      <vt:lpstr>Arial</vt:lpstr>
      <vt:lpstr>宋体</vt:lpstr>
      <vt:lpstr>Wingdings</vt:lpstr>
      <vt:lpstr>Arial</vt:lpstr>
      <vt:lpstr>Noto Sans SC</vt:lpstr>
      <vt:lpstr>微软雅黑</vt:lpstr>
      <vt:lpstr>Arial Unicode MS</vt:lpstr>
      <vt:lpstr>Office 主题​​</vt:lpstr>
      <vt:lpstr>默认主题</vt:lpstr>
      <vt:lpstr>1_默认主题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青哥</cp:lastModifiedBy>
  <cp:revision>12</cp:revision>
  <dcterms:created xsi:type="dcterms:W3CDTF">2026-05-26T06:33:00Z</dcterms:created>
  <dcterms:modified xsi:type="dcterms:W3CDTF">2026-06-17T04:15:17Z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{"Label":"1","ContentProducer":"001191110102MACQD9K64010000","ProduceID":"7644047714163346381","ReservedCode1":"","ContentPropagator":"","PropagateID":"","ReservedCode2":""}</vt:lpwstr>
  </property>
  <property fmtid="{D5CDD505-2E9C-101B-9397-08002B2CF9AE}" pid="3" name="ICV">
    <vt:lpwstr>841ABF66097E4F2EA8553CAD2134D8AC_12</vt:lpwstr>
  </property>
  <property fmtid="{D5CDD505-2E9C-101B-9397-08002B2CF9AE}" pid="4" name="KSOProductBuildVer">
    <vt:lpwstr>2052-11.1.0.14309</vt:lpwstr>
  </property>
</Properties>
</file>